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4" r:id="rId1"/>
    <p:sldMasterId id="2147483956" r:id="rId2"/>
  </p:sldMasterIdLst>
  <p:notesMasterIdLst>
    <p:notesMasterId r:id="rId21"/>
  </p:notesMasterIdLst>
  <p:handoutMasterIdLst>
    <p:handoutMasterId r:id="rId22"/>
  </p:handoutMasterIdLst>
  <p:sldIdLst>
    <p:sldId id="597" r:id="rId3"/>
    <p:sldId id="717" r:id="rId4"/>
    <p:sldId id="714" r:id="rId5"/>
    <p:sldId id="712" r:id="rId6"/>
    <p:sldId id="716" r:id="rId7"/>
    <p:sldId id="715" r:id="rId8"/>
    <p:sldId id="666" r:id="rId9"/>
    <p:sldId id="667" r:id="rId10"/>
    <p:sldId id="668" r:id="rId11"/>
    <p:sldId id="670" r:id="rId12"/>
    <p:sldId id="672" r:id="rId13"/>
    <p:sldId id="671" r:id="rId14"/>
    <p:sldId id="673" r:id="rId15"/>
    <p:sldId id="704" r:id="rId16"/>
    <p:sldId id="707" r:id="rId17"/>
    <p:sldId id="682" r:id="rId18"/>
    <p:sldId id="688" r:id="rId19"/>
    <p:sldId id="662" r:id="rId20"/>
  </p:sldIdLst>
  <p:sldSz cx="9144000" cy="6858000" type="screen4x3"/>
  <p:notesSz cx="7315200" cy="9601200"/>
  <p:embeddedFontLst>
    <p:embeddedFont>
      <p:font typeface="ＭＳ Ｐゴシック" panose="020B0600070205080204" pitchFamily="34" charset="-128"/>
      <p:regular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2B5B95"/>
    <a:srgbClr val="2D2D8A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7" autoAdjust="0"/>
    <p:restoredTop sz="96504" autoAdjust="0"/>
  </p:normalViewPr>
  <p:slideViewPr>
    <p:cSldViewPr>
      <p:cViewPr>
        <p:scale>
          <a:sx n="129" d="100"/>
          <a:sy n="129" d="100"/>
        </p:scale>
        <p:origin x="61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6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Demographic Model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 Only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College</c:v>
                </c:pt>
                <c:pt idx="1">
                  <c:v>Male</c:v>
                </c:pt>
                <c:pt idx="2">
                  <c:v>Income &gt; $50K</c:v>
                </c:pt>
                <c:pt idx="3">
                  <c:v>Age (10-yr)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</c:v>
                </c:pt>
                <c:pt idx="1">
                  <c:v>1.7</c:v>
                </c:pt>
                <c:pt idx="2">
                  <c:v>1.6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22656"/>
        <c:axId val="48024192"/>
      </c:barChart>
      <c:catAx>
        <c:axId val="48022656"/>
        <c:scaling>
          <c:orientation val="minMax"/>
        </c:scaling>
        <c:delete val="0"/>
        <c:axPos val="l"/>
        <c:majorTickMark val="out"/>
        <c:minorTickMark val="none"/>
        <c:tickLblPos val="nextTo"/>
        <c:crossAx val="48024192"/>
        <c:crosses val="autoZero"/>
        <c:auto val="1"/>
        <c:lblAlgn val="ctr"/>
        <c:lblOffset val="100"/>
        <c:noMultiLvlLbl val="0"/>
      </c:catAx>
      <c:valAx>
        <c:axId val="480241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 smtClean="0"/>
                  <a:t>Odds Ratio for Likelihood</a:t>
                </a:r>
                <a:r>
                  <a:rPr lang="en-US" sz="1400" b="0" baseline="0" dirty="0" smtClean="0"/>
                  <a:t> of Investment Fraud Victimization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26941491688538932"/>
              <c:y val="0.836127692603761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02265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Demographic and Psychographic Model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Add Psycho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2B5B95"/>
              </a:solidFill>
            </c:spPr>
          </c:dPt>
          <c:dPt>
            <c:idx val="1"/>
            <c:invertIfNegative val="0"/>
            <c:bubble3D val="0"/>
            <c:spPr>
              <a:solidFill>
                <a:srgbClr val="2B5B95"/>
              </a:solidFill>
            </c:spPr>
          </c:dPt>
          <c:dPt>
            <c:idx val="2"/>
            <c:invertIfNegative val="0"/>
            <c:bubble3D val="0"/>
            <c:spPr>
              <a:solidFill>
                <a:srgbClr val="2B5B95"/>
              </a:solidFill>
            </c:spPr>
          </c:dPt>
          <c:dPt>
            <c:idx val="3"/>
            <c:invertIfNegative val="0"/>
            <c:bubble3D val="0"/>
            <c:spPr>
              <a:solidFill>
                <a:srgbClr val="2B5B95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Risk Tolerance</c:v>
                </c:pt>
                <c:pt idx="1">
                  <c:v>Too Much Debt</c:v>
                </c:pt>
                <c:pt idx="2">
                  <c:v>Financial Literacy</c:v>
                </c:pt>
                <c:pt idx="3">
                  <c:v>College</c:v>
                </c:pt>
                <c:pt idx="4">
                  <c:v>Male</c:v>
                </c:pt>
                <c:pt idx="5">
                  <c:v>Income &gt; $50K</c:v>
                </c:pt>
                <c:pt idx="6">
                  <c:v>Age (10-yr)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1.2</c:v>
                </c:pt>
                <c:pt idx="1">
                  <c:v>1.1000000000000001</c:v>
                </c:pt>
                <c:pt idx="2">
                  <c:v>1.4</c:v>
                </c:pt>
                <c:pt idx="6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14400"/>
        <c:axId val="50860800"/>
      </c:barChart>
      <c:catAx>
        <c:axId val="48614400"/>
        <c:scaling>
          <c:orientation val="minMax"/>
        </c:scaling>
        <c:delete val="0"/>
        <c:axPos val="l"/>
        <c:majorTickMark val="out"/>
        <c:minorTickMark val="none"/>
        <c:tickLblPos val="nextTo"/>
        <c:crossAx val="50860800"/>
        <c:crosses val="autoZero"/>
        <c:auto val="1"/>
        <c:lblAlgn val="ctr"/>
        <c:lblOffset val="100"/>
        <c:noMultiLvlLbl val="0"/>
      </c:catAx>
      <c:valAx>
        <c:axId val="50860800"/>
        <c:scaling>
          <c:orientation val="minMax"/>
          <c:max val="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 smtClean="0"/>
                  <a:t>Odds Ratio for Likelihood</a:t>
                </a:r>
                <a:r>
                  <a:rPr lang="en-US" sz="1400" b="0" baseline="0" dirty="0" smtClean="0"/>
                  <a:t> of Investment Fraud Victimization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37131172839506171"/>
              <c:y val="0.84370398078817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61440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Demographic, </a:t>
            </a:r>
            <a:r>
              <a:rPr lang="en-US" baseline="0" dirty="0" smtClean="0"/>
              <a:t>Psychographic and Targeting Model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Add Targeting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2B5B95"/>
              </a:solidFill>
            </c:spPr>
          </c:dPt>
          <c:dPt>
            <c:idx val="2"/>
            <c:invertIfNegative val="0"/>
            <c:bubble3D val="0"/>
            <c:spPr>
              <a:solidFill>
                <a:srgbClr val="2B5B95"/>
              </a:solidFill>
            </c:spPr>
          </c:dPt>
          <c:dPt>
            <c:idx val="3"/>
            <c:invertIfNegative val="0"/>
            <c:bubble3D val="0"/>
            <c:spPr>
              <a:solidFill>
                <a:srgbClr val="2B5B95"/>
              </a:solidFill>
            </c:spPr>
          </c:dPt>
          <c:dPt>
            <c:idx val="4"/>
            <c:invertIfNegative val="0"/>
            <c:bubble3D val="0"/>
            <c:spPr>
              <a:solidFill>
                <a:srgbClr val="2B5B95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Solicitations</c:v>
                </c:pt>
                <c:pt idx="1">
                  <c:v>Risk Tolerance</c:v>
                </c:pt>
                <c:pt idx="2">
                  <c:v>Too Much Debt</c:v>
                </c:pt>
                <c:pt idx="3">
                  <c:v>Financial Literacy</c:v>
                </c:pt>
                <c:pt idx="4">
                  <c:v>College</c:v>
                </c:pt>
                <c:pt idx="5">
                  <c:v>Male</c:v>
                </c:pt>
                <c:pt idx="6">
                  <c:v>Income &gt; $50K</c:v>
                </c:pt>
                <c:pt idx="7">
                  <c:v>Age (10-yr)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1.9</c:v>
                </c:pt>
                <c:pt idx="1">
                  <c:v>1.2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71776"/>
        <c:axId val="56573312"/>
      </c:barChart>
      <c:catAx>
        <c:axId val="56571776"/>
        <c:scaling>
          <c:orientation val="minMax"/>
        </c:scaling>
        <c:delete val="0"/>
        <c:axPos val="l"/>
        <c:majorTickMark val="out"/>
        <c:minorTickMark val="none"/>
        <c:tickLblPos val="nextTo"/>
        <c:crossAx val="56573312"/>
        <c:crosses val="autoZero"/>
        <c:auto val="1"/>
        <c:lblAlgn val="ctr"/>
        <c:lblOffset val="100"/>
        <c:noMultiLvlLbl val="0"/>
      </c:catAx>
      <c:valAx>
        <c:axId val="56573312"/>
        <c:scaling>
          <c:orientation val="minMax"/>
          <c:max val="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 smtClean="0"/>
                  <a:t>Odds Ratio for Likelihood of Investment Fraud Victimization</a:t>
                </a:r>
              </a:p>
              <a:p>
                <a:pPr>
                  <a:defRPr/>
                </a:pP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37071753183629824"/>
              <c:y val="0.810031588857443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657177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1CDDF-4C49-4344-9897-2A41ED34FD47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27F7930-677C-4F81-9DD5-3437840245B0}">
      <dgm:prSet phldrT="[Text]"/>
      <dgm:spPr/>
      <dgm:t>
        <a:bodyPr/>
        <a:lstStyle/>
        <a:p>
          <a:r>
            <a:rPr lang="en-US" b="1" dirty="0" smtClean="0"/>
            <a:t>Growing Body of Research</a:t>
          </a:r>
          <a:endParaRPr lang="en-US" b="1" dirty="0"/>
        </a:p>
      </dgm:t>
    </dgm:pt>
    <dgm:pt modelId="{405826C3-30B3-494D-98AB-2E117CEB71C4}" type="parTrans" cxnId="{5FD6DFBD-7A4E-4907-B7D7-A4ECF1D1C79B}">
      <dgm:prSet/>
      <dgm:spPr/>
      <dgm:t>
        <a:bodyPr/>
        <a:lstStyle/>
        <a:p>
          <a:endParaRPr lang="en-US"/>
        </a:p>
      </dgm:t>
    </dgm:pt>
    <dgm:pt modelId="{2A017C68-4209-429B-9F9A-1FCAC4170CB0}" type="sibTrans" cxnId="{5FD6DFBD-7A4E-4907-B7D7-A4ECF1D1C79B}">
      <dgm:prSet/>
      <dgm:spPr/>
      <dgm:t>
        <a:bodyPr/>
        <a:lstStyle/>
        <a:p>
          <a:endParaRPr lang="en-US"/>
        </a:p>
      </dgm:t>
    </dgm:pt>
    <dgm:pt modelId="{052CD541-CE1F-43F0-A601-95C09F6BCE60}">
      <dgm:prSet phldrT="[Text]"/>
      <dgm:spPr/>
      <dgm:t>
        <a:bodyPr/>
        <a:lstStyle/>
        <a:p>
          <a:r>
            <a:rPr lang="en-US" b="1" dirty="0" smtClean="0"/>
            <a:t>Impact of Self-Reporting Error</a:t>
          </a:r>
          <a:endParaRPr lang="en-US" b="1" dirty="0"/>
        </a:p>
      </dgm:t>
    </dgm:pt>
    <dgm:pt modelId="{B94520F7-DC03-4968-80AD-7E6BB4EA5A1C}" type="sibTrans" cxnId="{B8CF0975-15FF-470A-9EC4-4830882744C2}">
      <dgm:prSet/>
      <dgm:spPr/>
      <dgm:t>
        <a:bodyPr/>
        <a:lstStyle/>
        <a:p>
          <a:endParaRPr lang="en-US"/>
        </a:p>
      </dgm:t>
    </dgm:pt>
    <dgm:pt modelId="{7643B68B-14D1-4333-8D94-88B7460C4499}" type="parTrans" cxnId="{B8CF0975-15FF-470A-9EC4-4830882744C2}">
      <dgm:prSet/>
      <dgm:spPr/>
      <dgm:t>
        <a:bodyPr/>
        <a:lstStyle/>
        <a:p>
          <a:endParaRPr lang="en-US"/>
        </a:p>
      </dgm:t>
    </dgm:pt>
    <dgm:pt modelId="{3AAA6836-670E-4F6B-9CD8-538B2805B337}">
      <dgm:prSet phldrT="[Text]"/>
      <dgm:spPr/>
      <dgm:t>
        <a:bodyPr/>
        <a:lstStyle/>
        <a:p>
          <a:r>
            <a:rPr lang="en-US" b="1" dirty="0" smtClean="0"/>
            <a:t>Individual Differences</a:t>
          </a:r>
          <a:endParaRPr lang="en-US" b="1" dirty="0"/>
        </a:p>
      </dgm:t>
    </dgm:pt>
    <dgm:pt modelId="{4E59141A-1735-46D5-A471-8F5319060984}" type="sibTrans" cxnId="{23948046-69E8-4E76-820A-EE43DB0C546A}">
      <dgm:prSet/>
      <dgm:spPr/>
      <dgm:t>
        <a:bodyPr/>
        <a:lstStyle/>
        <a:p>
          <a:endParaRPr lang="en-US"/>
        </a:p>
      </dgm:t>
    </dgm:pt>
    <dgm:pt modelId="{D437FCAC-469D-482F-B3B0-3F78C241C58C}" type="parTrans" cxnId="{23948046-69E8-4E76-820A-EE43DB0C546A}">
      <dgm:prSet/>
      <dgm:spPr/>
      <dgm:t>
        <a:bodyPr/>
        <a:lstStyle/>
        <a:p>
          <a:endParaRPr lang="en-US"/>
        </a:p>
      </dgm:t>
    </dgm:pt>
    <dgm:pt modelId="{EF76F7A1-85DD-4685-934B-6DD00B9BD78D}">
      <dgm:prSet phldrT="[Text]"/>
      <dgm:spPr/>
      <dgm:t>
        <a:bodyPr/>
        <a:lstStyle/>
        <a:p>
          <a:r>
            <a:rPr lang="en-US" b="1" dirty="0" smtClean="0"/>
            <a:t>Susceptibility</a:t>
          </a:r>
          <a:endParaRPr lang="en-US" b="1" dirty="0"/>
        </a:p>
      </dgm:t>
    </dgm:pt>
    <dgm:pt modelId="{DDA29EDC-4333-48A8-9FD7-877B65F3EAFA}" type="sibTrans" cxnId="{E232D963-6B72-4290-AE84-23E25D4D572F}">
      <dgm:prSet/>
      <dgm:spPr/>
      <dgm:t>
        <a:bodyPr/>
        <a:lstStyle/>
        <a:p>
          <a:endParaRPr lang="en-US"/>
        </a:p>
      </dgm:t>
    </dgm:pt>
    <dgm:pt modelId="{03AB56F4-16C2-4D2C-B1A7-8E0D01F2E522}" type="parTrans" cxnId="{E232D963-6B72-4290-AE84-23E25D4D572F}">
      <dgm:prSet/>
      <dgm:spPr/>
      <dgm:t>
        <a:bodyPr/>
        <a:lstStyle/>
        <a:p>
          <a:endParaRPr lang="en-US"/>
        </a:p>
      </dgm:t>
    </dgm:pt>
    <dgm:pt modelId="{1E1F123A-545A-45DD-B4A7-3907D5E0497F}">
      <dgm:prSet phldrT="[Text]"/>
      <dgm:spPr/>
      <dgm:t>
        <a:bodyPr/>
        <a:lstStyle/>
        <a:p>
          <a:r>
            <a:rPr lang="en-US" b="1" dirty="0" smtClean="0"/>
            <a:t>Psychological Biases</a:t>
          </a:r>
          <a:endParaRPr lang="en-US" b="1" dirty="0"/>
        </a:p>
      </dgm:t>
    </dgm:pt>
    <dgm:pt modelId="{38F1247C-D3A3-4943-8629-4DBFD5F10704}" type="sibTrans" cxnId="{7E96DD61-0C5F-4990-A339-7F3905407353}">
      <dgm:prSet/>
      <dgm:spPr/>
      <dgm:t>
        <a:bodyPr/>
        <a:lstStyle/>
        <a:p>
          <a:endParaRPr lang="en-US"/>
        </a:p>
      </dgm:t>
    </dgm:pt>
    <dgm:pt modelId="{2453E8EE-D946-4F23-A22A-FFA0124BBC17}" type="parTrans" cxnId="{7E96DD61-0C5F-4990-A339-7F3905407353}">
      <dgm:prSet/>
      <dgm:spPr/>
      <dgm:t>
        <a:bodyPr/>
        <a:lstStyle/>
        <a:p>
          <a:endParaRPr lang="en-US"/>
        </a:p>
      </dgm:t>
    </dgm:pt>
    <dgm:pt modelId="{ADF05235-4BB0-48B1-BC14-AAEA4A52DE8D}">
      <dgm:prSet phldrT="[Text]"/>
      <dgm:spPr/>
      <dgm:t>
        <a:bodyPr/>
        <a:lstStyle/>
        <a:p>
          <a:r>
            <a:rPr lang="en-US" b="1" dirty="0" smtClean="0"/>
            <a:t>Risk Behavior</a:t>
          </a:r>
          <a:endParaRPr lang="en-US" b="1" dirty="0"/>
        </a:p>
      </dgm:t>
    </dgm:pt>
    <dgm:pt modelId="{CAF032CE-E484-4345-96C8-7694F288D38A}" type="sibTrans" cxnId="{655B1032-2C0C-4953-927B-E43E44B37542}">
      <dgm:prSet/>
      <dgm:spPr/>
      <dgm:t>
        <a:bodyPr/>
        <a:lstStyle/>
        <a:p>
          <a:endParaRPr lang="en-US"/>
        </a:p>
      </dgm:t>
    </dgm:pt>
    <dgm:pt modelId="{315002B4-D8FF-4885-A0C6-396980CDBF66}" type="parTrans" cxnId="{655B1032-2C0C-4953-927B-E43E44B37542}">
      <dgm:prSet/>
      <dgm:spPr/>
      <dgm:t>
        <a:bodyPr/>
        <a:lstStyle/>
        <a:p>
          <a:endParaRPr lang="en-US"/>
        </a:p>
      </dgm:t>
    </dgm:pt>
    <dgm:pt modelId="{83AFF502-F5BE-462C-8471-0BFA7218F09F}">
      <dgm:prSet phldrT="[Text]"/>
      <dgm:spPr/>
      <dgm:t>
        <a:bodyPr/>
        <a:lstStyle/>
        <a:p>
          <a:r>
            <a:rPr lang="en-US" b="1" dirty="0" smtClean="0"/>
            <a:t>Victim Profile</a:t>
          </a:r>
          <a:endParaRPr lang="en-US" b="1" dirty="0"/>
        </a:p>
      </dgm:t>
    </dgm:pt>
    <dgm:pt modelId="{B264F2ED-1822-4824-B48E-34AC8CEB5778}" type="sibTrans" cxnId="{B496AF2E-E5A4-417E-BD4D-A677164EE444}">
      <dgm:prSet/>
      <dgm:spPr/>
      <dgm:t>
        <a:bodyPr/>
        <a:lstStyle/>
        <a:p>
          <a:endParaRPr lang="en-US"/>
        </a:p>
      </dgm:t>
    </dgm:pt>
    <dgm:pt modelId="{DDCAE990-04C2-47BD-B062-4ADFB20C4414}" type="parTrans" cxnId="{B496AF2E-E5A4-417E-BD4D-A677164EE444}">
      <dgm:prSet/>
      <dgm:spPr/>
      <dgm:t>
        <a:bodyPr/>
        <a:lstStyle/>
        <a:p>
          <a:endParaRPr lang="en-US"/>
        </a:p>
      </dgm:t>
    </dgm:pt>
    <dgm:pt modelId="{F28E5907-E480-4945-A38C-518320127E7D}" type="pres">
      <dgm:prSet presAssocID="{39A1CDDF-4C49-4344-9897-2A41ED34FD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4C305-5420-4281-B08E-9505416ABFD2}" type="pres">
      <dgm:prSet presAssocID="{E27F7930-677C-4F81-9DD5-3437840245B0}" presName="centerShape" presStyleLbl="node0" presStyleIdx="0" presStyleCnt="1"/>
      <dgm:spPr/>
      <dgm:t>
        <a:bodyPr/>
        <a:lstStyle/>
        <a:p>
          <a:endParaRPr lang="en-US"/>
        </a:p>
      </dgm:t>
    </dgm:pt>
    <dgm:pt modelId="{F4936DF6-53BF-42E0-9594-D7E94777EECF}" type="pres">
      <dgm:prSet presAssocID="{83AFF502-F5BE-462C-8471-0BFA7218F09F}" presName="node" presStyleLbl="node1" presStyleIdx="0" presStyleCnt="6" custScaleX="168138" custScaleY="82645" custRadScaleRad="1091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09FD453-774D-4BFE-9734-5A1147DD8D14}" type="pres">
      <dgm:prSet presAssocID="{83AFF502-F5BE-462C-8471-0BFA7218F09F}" presName="dummy" presStyleCnt="0"/>
      <dgm:spPr/>
    </dgm:pt>
    <dgm:pt modelId="{A8AE7F57-CB37-4C39-912E-C9D4635C42AD}" type="pres">
      <dgm:prSet presAssocID="{B264F2ED-1822-4824-B48E-34AC8CEB577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8262CF9-D9D9-4876-9AF1-E082F9C09B5D}" type="pres">
      <dgm:prSet presAssocID="{ADF05235-4BB0-48B1-BC14-AAEA4A52DE8D}" presName="node" presStyleLbl="node1" presStyleIdx="1" presStyleCnt="6" custScaleX="168138" custScaleY="90909" custRadScaleRad="119172" custRadScaleInc="586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A009619-75F9-41D9-985E-CD56E4EADF33}" type="pres">
      <dgm:prSet presAssocID="{ADF05235-4BB0-48B1-BC14-AAEA4A52DE8D}" presName="dummy" presStyleCnt="0"/>
      <dgm:spPr/>
    </dgm:pt>
    <dgm:pt modelId="{ABFF4DDA-6667-424D-B54B-31CAD7CF1A04}" type="pres">
      <dgm:prSet presAssocID="{CAF032CE-E484-4345-96C8-7694F288D38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E8A1B6E-1A82-458B-B838-E690BAA57BCC}" type="pres">
      <dgm:prSet presAssocID="{1E1F123A-545A-45DD-B4A7-3907D5E0497F}" presName="node" presStyleLbl="node1" presStyleIdx="2" presStyleCnt="6" custScaleX="168138" custScaleY="90909" custRadScaleRad="120033" custRadScaleInc="-525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689C4EB-F89C-41D3-B04D-99E44D1D1788}" type="pres">
      <dgm:prSet presAssocID="{1E1F123A-545A-45DD-B4A7-3907D5E0497F}" presName="dummy" presStyleCnt="0"/>
      <dgm:spPr/>
    </dgm:pt>
    <dgm:pt modelId="{3D13A7D3-9DBD-4169-A378-F4CA65BF2F9B}" type="pres">
      <dgm:prSet presAssocID="{38F1247C-D3A3-4943-8629-4DBFD5F1070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D8AEDFF-3657-493B-B7BD-0D1AEFE89FA9}" type="pres">
      <dgm:prSet presAssocID="{EF76F7A1-85DD-4685-934B-6DD00B9BD78D}" presName="node" presStyleLbl="node1" presStyleIdx="3" presStyleCnt="6" custScaleX="168138" custScaleY="681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432ECC-56B3-48CC-ABE2-862427AD84FE}" type="pres">
      <dgm:prSet presAssocID="{EF76F7A1-85DD-4685-934B-6DD00B9BD78D}" presName="dummy" presStyleCnt="0"/>
      <dgm:spPr/>
    </dgm:pt>
    <dgm:pt modelId="{C9282242-24CF-417E-85DA-B79063AFD529}" type="pres">
      <dgm:prSet presAssocID="{DDA29EDC-4333-48A8-9FD7-877B65F3EAF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B482C3A-CDAC-4508-BC04-3B9F97BF88AD}" type="pres">
      <dgm:prSet presAssocID="{3AAA6836-670E-4F6B-9CD8-538B2805B337}" presName="node" presStyleLbl="node1" presStyleIdx="4" presStyleCnt="6" custScaleX="168138" custScaleY="90909" custRadScaleRad="119447" custRadScaleInc="566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7BBA279-CA2B-40B0-9579-36F3BB556839}" type="pres">
      <dgm:prSet presAssocID="{3AAA6836-670E-4F6B-9CD8-538B2805B337}" presName="dummy" presStyleCnt="0"/>
      <dgm:spPr/>
    </dgm:pt>
    <dgm:pt modelId="{6826BF6B-13F9-42E2-A9A5-F9173B53B0A0}" type="pres">
      <dgm:prSet presAssocID="{4E59141A-1735-46D5-A471-8F531906098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5659C59-ACD0-4DF6-A172-974A37FB52D9}" type="pres">
      <dgm:prSet presAssocID="{052CD541-CE1F-43F0-A601-95C09F6BCE60}" presName="node" presStyleLbl="node1" presStyleIdx="5" presStyleCnt="6" custScaleX="168138" custScaleY="90909" custRadScaleRad="119642" custRadScaleInc="-589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9CB7ECC-CBE8-40E3-8CCB-C4E6B71183B8}" type="pres">
      <dgm:prSet presAssocID="{052CD541-CE1F-43F0-A601-95C09F6BCE60}" presName="dummy" presStyleCnt="0"/>
      <dgm:spPr/>
    </dgm:pt>
    <dgm:pt modelId="{41DAE010-3BD9-4501-A3E2-E7F487F6589C}" type="pres">
      <dgm:prSet presAssocID="{B94520F7-DC03-4968-80AD-7E6BB4EA5A1C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61C637B-A968-4050-A742-547E1F25C608}" type="presOf" srcId="{4E59141A-1735-46D5-A471-8F5319060984}" destId="{6826BF6B-13F9-42E2-A9A5-F9173B53B0A0}" srcOrd="0" destOrd="0" presId="urn:microsoft.com/office/officeart/2005/8/layout/radial6"/>
    <dgm:cxn modelId="{0517437F-C8D2-4570-846E-57B878564047}" type="presOf" srcId="{38F1247C-D3A3-4943-8629-4DBFD5F10704}" destId="{3D13A7D3-9DBD-4169-A378-F4CA65BF2F9B}" srcOrd="0" destOrd="0" presId="urn:microsoft.com/office/officeart/2005/8/layout/radial6"/>
    <dgm:cxn modelId="{655B1032-2C0C-4953-927B-E43E44B37542}" srcId="{E27F7930-677C-4F81-9DD5-3437840245B0}" destId="{ADF05235-4BB0-48B1-BC14-AAEA4A52DE8D}" srcOrd="1" destOrd="0" parTransId="{315002B4-D8FF-4885-A0C6-396980CDBF66}" sibTransId="{CAF032CE-E484-4345-96C8-7694F288D38A}"/>
    <dgm:cxn modelId="{CB0C05AD-10F0-449C-8725-41E5FC2F9CAA}" type="presOf" srcId="{39A1CDDF-4C49-4344-9897-2A41ED34FD47}" destId="{F28E5907-E480-4945-A38C-518320127E7D}" srcOrd="0" destOrd="0" presId="urn:microsoft.com/office/officeart/2005/8/layout/radial6"/>
    <dgm:cxn modelId="{5FD6DFBD-7A4E-4907-B7D7-A4ECF1D1C79B}" srcId="{39A1CDDF-4C49-4344-9897-2A41ED34FD47}" destId="{E27F7930-677C-4F81-9DD5-3437840245B0}" srcOrd="0" destOrd="0" parTransId="{405826C3-30B3-494D-98AB-2E117CEB71C4}" sibTransId="{2A017C68-4209-429B-9F9A-1FCAC4170CB0}"/>
    <dgm:cxn modelId="{B8CF0975-15FF-470A-9EC4-4830882744C2}" srcId="{E27F7930-677C-4F81-9DD5-3437840245B0}" destId="{052CD541-CE1F-43F0-A601-95C09F6BCE60}" srcOrd="5" destOrd="0" parTransId="{7643B68B-14D1-4333-8D94-88B7460C4499}" sibTransId="{B94520F7-DC03-4968-80AD-7E6BB4EA5A1C}"/>
    <dgm:cxn modelId="{AAC78AA7-072B-46D8-9BFA-911EE8A6DEEE}" type="presOf" srcId="{ADF05235-4BB0-48B1-BC14-AAEA4A52DE8D}" destId="{88262CF9-D9D9-4876-9AF1-E082F9C09B5D}" srcOrd="0" destOrd="0" presId="urn:microsoft.com/office/officeart/2005/8/layout/radial6"/>
    <dgm:cxn modelId="{31A3F4F5-A4E4-43AB-8590-DA8238A3997D}" type="presOf" srcId="{DDA29EDC-4333-48A8-9FD7-877B65F3EAFA}" destId="{C9282242-24CF-417E-85DA-B79063AFD529}" srcOrd="0" destOrd="0" presId="urn:microsoft.com/office/officeart/2005/8/layout/radial6"/>
    <dgm:cxn modelId="{B496AF2E-E5A4-417E-BD4D-A677164EE444}" srcId="{E27F7930-677C-4F81-9DD5-3437840245B0}" destId="{83AFF502-F5BE-462C-8471-0BFA7218F09F}" srcOrd="0" destOrd="0" parTransId="{DDCAE990-04C2-47BD-B062-4ADFB20C4414}" sibTransId="{B264F2ED-1822-4824-B48E-34AC8CEB5778}"/>
    <dgm:cxn modelId="{96B3FE96-55C8-4F98-8871-55183C2C9B54}" type="presOf" srcId="{3AAA6836-670E-4F6B-9CD8-538B2805B337}" destId="{2B482C3A-CDAC-4508-BC04-3B9F97BF88AD}" srcOrd="0" destOrd="0" presId="urn:microsoft.com/office/officeart/2005/8/layout/radial6"/>
    <dgm:cxn modelId="{CD9D3C4B-C3AD-448E-8B48-AD646159978A}" type="presOf" srcId="{B94520F7-DC03-4968-80AD-7E6BB4EA5A1C}" destId="{41DAE010-3BD9-4501-A3E2-E7F487F6589C}" srcOrd="0" destOrd="0" presId="urn:microsoft.com/office/officeart/2005/8/layout/radial6"/>
    <dgm:cxn modelId="{7E96DD61-0C5F-4990-A339-7F3905407353}" srcId="{E27F7930-677C-4F81-9DD5-3437840245B0}" destId="{1E1F123A-545A-45DD-B4A7-3907D5E0497F}" srcOrd="2" destOrd="0" parTransId="{2453E8EE-D946-4F23-A22A-FFA0124BBC17}" sibTransId="{38F1247C-D3A3-4943-8629-4DBFD5F10704}"/>
    <dgm:cxn modelId="{BA127F90-E89B-492D-8568-505DE5F4201E}" type="presOf" srcId="{E27F7930-677C-4F81-9DD5-3437840245B0}" destId="{D8B4C305-5420-4281-B08E-9505416ABFD2}" srcOrd="0" destOrd="0" presId="urn:microsoft.com/office/officeart/2005/8/layout/radial6"/>
    <dgm:cxn modelId="{8E4ECB5E-9F2F-41CE-8B8E-92C46E606F10}" type="presOf" srcId="{052CD541-CE1F-43F0-A601-95C09F6BCE60}" destId="{95659C59-ACD0-4DF6-A172-974A37FB52D9}" srcOrd="0" destOrd="0" presId="urn:microsoft.com/office/officeart/2005/8/layout/radial6"/>
    <dgm:cxn modelId="{2A09472A-64AA-4967-A74C-34A34E118DB0}" type="presOf" srcId="{EF76F7A1-85DD-4685-934B-6DD00B9BD78D}" destId="{2D8AEDFF-3657-493B-B7BD-0D1AEFE89FA9}" srcOrd="0" destOrd="0" presId="urn:microsoft.com/office/officeart/2005/8/layout/radial6"/>
    <dgm:cxn modelId="{1E019C96-CAFF-462E-A07F-CE8CB247FCF8}" type="presOf" srcId="{CAF032CE-E484-4345-96C8-7694F288D38A}" destId="{ABFF4DDA-6667-424D-B54B-31CAD7CF1A04}" srcOrd="0" destOrd="0" presId="urn:microsoft.com/office/officeart/2005/8/layout/radial6"/>
    <dgm:cxn modelId="{E1D088C5-D6A8-43ED-A7EB-6D1711E6105A}" type="presOf" srcId="{1E1F123A-545A-45DD-B4A7-3907D5E0497F}" destId="{6E8A1B6E-1A82-458B-B838-E690BAA57BCC}" srcOrd="0" destOrd="0" presId="urn:microsoft.com/office/officeart/2005/8/layout/radial6"/>
    <dgm:cxn modelId="{7C07EAB0-2356-4E80-9C2A-5A595313E642}" type="presOf" srcId="{83AFF502-F5BE-462C-8471-0BFA7218F09F}" destId="{F4936DF6-53BF-42E0-9594-D7E94777EECF}" srcOrd="0" destOrd="0" presId="urn:microsoft.com/office/officeart/2005/8/layout/radial6"/>
    <dgm:cxn modelId="{E232D963-6B72-4290-AE84-23E25D4D572F}" srcId="{E27F7930-677C-4F81-9DD5-3437840245B0}" destId="{EF76F7A1-85DD-4685-934B-6DD00B9BD78D}" srcOrd="3" destOrd="0" parTransId="{03AB56F4-16C2-4D2C-B1A7-8E0D01F2E522}" sibTransId="{DDA29EDC-4333-48A8-9FD7-877B65F3EAFA}"/>
    <dgm:cxn modelId="{B4C8ABA2-9135-4B9F-9D4D-E841219D10F7}" type="presOf" srcId="{B264F2ED-1822-4824-B48E-34AC8CEB5778}" destId="{A8AE7F57-CB37-4C39-912E-C9D4635C42AD}" srcOrd="0" destOrd="0" presId="urn:microsoft.com/office/officeart/2005/8/layout/radial6"/>
    <dgm:cxn modelId="{23948046-69E8-4E76-820A-EE43DB0C546A}" srcId="{E27F7930-677C-4F81-9DD5-3437840245B0}" destId="{3AAA6836-670E-4F6B-9CD8-538B2805B337}" srcOrd="4" destOrd="0" parTransId="{D437FCAC-469D-482F-B3B0-3F78C241C58C}" sibTransId="{4E59141A-1735-46D5-A471-8F5319060984}"/>
    <dgm:cxn modelId="{4CB38947-CFF0-4E38-A913-FDF1C23FCFEB}" type="presParOf" srcId="{F28E5907-E480-4945-A38C-518320127E7D}" destId="{D8B4C305-5420-4281-B08E-9505416ABFD2}" srcOrd="0" destOrd="0" presId="urn:microsoft.com/office/officeart/2005/8/layout/radial6"/>
    <dgm:cxn modelId="{4B6153E8-D2CA-476D-A26F-88E6025AFE05}" type="presParOf" srcId="{F28E5907-E480-4945-A38C-518320127E7D}" destId="{F4936DF6-53BF-42E0-9594-D7E94777EECF}" srcOrd="1" destOrd="0" presId="urn:microsoft.com/office/officeart/2005/8/layout/radial6"/>
    <dgm:cxn modelId="{F4AE8CAD-288D-4BAA-9AE1-5CC510034CCA}" type="presParOf" srcId="{F28E5907-E480-4945-A38C-518320127E7D}" destId="{B09FD453-774D-4BFE-9734-5A1147DD8D14}" srcOrd="2" destOrd="0" presId="urn:microsoft.com/office/officeart/2005/8/layout/radial6"/>
    <dgm:cxn modelId="{CF9BD7FE-D092-4488-B063-C0651CFAD6C4}" type="presParOf" srcId="{F28E5907-E480-4945-A38C-518320127E7D}" destId="{A8AE7F57-CB37-4C39-912E-C9D4635C42AD}" srcOrd="3" destOrd="0" presId="urn:microsoft.com/office/officeart/2005/8/layout/radial6"/>
    <dgm:cxn modelId="{17428B5A-5127-4890-8D06-01E091CB8047}" type="presParOf" srcId="{F28E5907-E480-4945-A38C-518320127E7D}" destId="{88262CF9-D9D9-4876-9AF1-E082F9C09B5D}" srcOrd="4" destOrd="0" presId="urn:microsoft.com/office/officeart/2005/8/layout/radial6"/>
    <dgm:cxn modelId="{715C5E98-C6F2-4F67-B057-CF9DA2C56685}" type="presParOf" srcId="{F28E5907-E480-4945-A38C-518320127E7D}" destId="{3A009619-75F9-41D9-985E-CD56E4EADF33}" srcOrd="5" destOrd="0" presId="urn:microsoft.com/office/officeart/2005/8/layout/radial6"/>
    <dgm:cxn modelId="{30F8D148-4952-4919-9BF7-47AFCDFD3417}" type="presParOf" srcId="{F28E5907-E480-4945-A38C-518320127E7D}" destId="{ABFF4DDA-6667-424D-B54B-31CAD7CF1A04}" srcOrd="6" destOrd="0" presId="urn:microsoft.com/office/officeart/2005/8/layout/radial6"/>
    <dgm:cxn modelId="{7EA630F4-CBA3-42F6-97E6-086FDB833680}" type="presParOf" srcId="{F28E5907-E480-4945-A38C-518320127E7D}" destId="{6E8A1B6E-1A82-458B-B838-E690BAA57BCC}" srcOrd="7" destOrd="0" presId="urn:microsoft.com/office/officeart/2005/8/layout/radial6"/>
    <dgm:cxn modelId="{E78C43B1-DFD3-47BC-A28B-03A997D442AC}" type="presParOf" srcId="{F28E5907-E480-4945-A38C-518320127E7D}" destId="{6689C4EB-F89C-41D3-B04D-99E44D1D1788}" srcOrd="8" destOrd="0" presId="urn:microsoft.com/office/officeart/2005/8/layout/radial6"/>
    <dgm:cxn modelId="{F4C36A5A-45B8-4637-BDE4-324B58AE74D8}" type="presParOf" srcId="{F28E5907-E480-4945-A38C-518320127E7D}" destId="{3D13A7D3-9DBD-4169-A378-F4CA65BF2F9B}" srcOrd="9" destOrd="0" presId="urn:microsoft.com/office/officeart/2005/8/layout/radial6"/>
    <dgm:cxn modelId="{283C1F17-7DC6-4467-9CA6-109CCC9420CE}" type="presParOf" srcId="{F28E5907-E480-4945-A38C-518320127E7D}" destId="{2D8AEDFF-3657-493B-B7BD-0D1AEFE89FA9}" srcOrd="10" destOrd="0" presId="urn:microsoft.com/office/officeart/2005/8/layout/radial6"/>
    <dgm:cxn modelId="{DCCB0D92-C057-49FA-AF8F-F152CC9F6AF6}" type="presParOf" srcId="{F28E5907-E480-4945-A38C-518320127E7D}" destId="{35432ECC-56B3-48CC-ABE2-862427AD84FE}" srcOrd="11" destOrd="0" presId="urn:microsoft.com/office/officeart/2005/8/layout/radial6"/>
    <dgm:cxn modelId="{64D24B12-DF64-426B-96C7-280AF0BB396E}" type="presParOf" srcId="{F28E5907-E480-4945-A38C-518320127E7D}" destId="{C9282242-24CF-417E-85DA-B79063AFD529}" srcOrd="12" destOrd="0" presId="urn:microsoft.com/office/officeart/2005/8/layout/radial6"/>
    <dgm:cxn modelId="{5C16DC07-A8DD-4C03-8D43-AA29AE5D12DA}" type="presParOf" srcId="{F28E5907-E480-4945-A38C-518320127E7D}" destId="{2B482C3A-CDAC-4508-BC04-3B9F97BF88AD}" srcOrd="13" destOrd="0" presId="urn:microsoft.com/office/officeart/2005/8/layout/radial6"/>
    <dgm:cxn modelId="{59CF3A68-69A8-4B15-8A36-C627691A1DF4}" type="presParOf" srcId="{F28E5907-E480-4945-A38C-518320127E7D}" destId="{A7BBA279-CA2B-40B0-9579-36F3BB556839}" srcOrd="14" destOrd="0" presId="urn:microsoft.com/office/officeart/2005/8/layout/radial6"/>
    <dgm:cxn modelId="{7F800319-85E4-4666-8BFE-0CC44B1EB60F}" type="presParOf" srcId="{F28E5907-E480-4945-A38C-518320127E7D}" destId="{6826BF6B-13F9-42E2-A9A5-F9173B53B0A0}" srcOrd="15" destOrd="0" presId="urn:microsoft.com/office/officeart/2005/8/layout/radial6"/>
    <dgm:cxn modelId="{7A7310D4-86BB-4183-9818-169AF3B75A02}" type="presParOf" srcId="{F28E5907-E480-4945-A38C-518320127E7D}" destId="{95659C59-ACD0-4DF6-A172-974A37FB52D9}" srcOrd="16" destOrd="0" presId="urn:microsoft.com/office/officeart/2005/8/layout/radial6"/>
    <dgm:cxn modelId="{4DD2BA93-DD29-43C3-BC20-21BEC0D10F7B}" type="presParOf" srcId="{F28E5907-E480-4945-A38C-518320127E7D}" destId="{99CB7ECC-CBE8-40E3-8CCB-C4E6B71183B8}" srcOrd="17" destOrd="0" presId="urn:microsoft.com/office/officeart/2005/8/layout/radial6"/>
    <dgm:cxn modelId="{B9C50919-6ED5-409D-82A0-56A220E216C4}" type="presParOf" srcId="{F28E5907-E480-4945-A38C-518320127E7D}" destId="{41DAE010-3BD9-4501-A3E2-E7F487F6589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E13DD-3EE9-4A7B-A406-BEC3888B48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4A16F-BE3B-41AD-A280-A1436105EDF5}">
      <dgm:prSet phldrT="[Text]" custT="1"/>
      <dgm:spPr>
        <a:solidFill>
          <a:srgbClr val="2B5B95"/>
        </a:solidFill>
      </dgm:spPr>
      <dgm:t>
        <a:bodyPr/>
        <a:lstStyle/>
        <a:p>
          <a:r>
            <a:rPr lang="en-US" sz="4000" dirty="0" smtClean="0"/>
            <a:t>Older</a:t>
          </a:r>
          <a:endParaRPr lang="en-US" sz="4000" dirty="0"/>
        </a:p>
      </dgm:t>
    </dgm:pt>
    <dgm:pt modelId="{A7042A4C-D128-4ADF-BEAF-4A4D1F2EC277}" type="parTrans" cxnId="{245B4355-AC5D-4950-B0D8-FBC28EB5D684}">
      <dgm:prSet/>
      <dgm:spPr/>
      <dgm:t>
        <a:bodyPr/>
        <a:lstStyle/>
        <a:p>
          <a:endParaRPr lang="en-US"/>
        </a:p>
      </dgm:t>
    </dgm:pt>
    <dgm:pt modelId="{33B87741-6DD4-4182-8122-F0BD1308538C}" type="sibTrans" cxnId="{245B4355-AC5D-4950-B0D8-FBC28EB5D684}">
      <dgm:prSet/>
      <dgm:spPr/>
      <dgm:t>
        <a:bodyPr/>
        <a:lstStyle/>
        <a:p>
          <a:endParaRPr lang="en-US"/>
        </a:p>
      </dgm:t>
    </dgm:pt>
    <dgm:pt modelId="{37BD4FFF-CE5F-4C56-86A9-D816BFC631B8}">
      <dgm:prSet phldrT="[Text]" custT="1"/>
      <dgm:spPr>
        <a:solidFill>
          <a:srgbClr val="2B5B95"/>
        </a:solidFill>
      </dgm:spPr>
      <dgm:t>
        <a:bodyPr/>
        <a:lstStyle/>
        <a:p>
          <a:r>
            <a:rPr lang="en-US" sz="4000" dirty="0" smtClean="0"/>
            <a:t>Male</a:t>
          </a:r>
          <a:endParaRPr lang="en-US" sz="4000" dirty="0"/>
        </a:p>
      </dgm:t>
    </dgm:pt>
    <dgm:pt modelId="{70266AD5-A5E9-44EC-AF53-DBFA19A27193}" type="parTrans" cxnId="{7262E97B-C4AC-4832-B801-FECD10BC39A8}">
      <dgm:prSet/>
      <dgm:spPr/>
      <dgm:t>
        <a:bodyPr/>
        <a:lstStyle/>
        <a:p>
          <a:endParaRPr lang="en-US"/>
        </a:p>
      </dgm:t>
    </dgm:pt>
    <dgm:pt modelId="{0586176A-9F9B-4664-92BC-3E21486C943B}" type="sibTrans" cxnId="{7262E97B-C4AC-4832-B801-FECD10BC39A8}">
      <dgm:prSet/>
      <dgm:spPr/>
      <dgm:t>
        <a:bodyPr/>
        <a:lstStyle/>
        <a:p>
          <a:endParaRPr lang="en-US"/>
        </a:p>
      </dgm:t>
    </dgm:pt>
    <dgm:pt modelId="{E1226F6C-7456-47CB-A72F-D8787DF4A2D2}">
      <dgm:prSet phldrT="[Text]" custT="1"/>
      <dgm:spPr>
        <a:solidFill>
          <a:srgbClr val="2B5B95"/>
        </a:solidFill>
      </dgm:spPr>
      <dgm:t>
        <a:bodyPr/>
        <a:lstStyle/>
        <a:p>
          <a:r>
            <a:rPr lang="en-US" sz="4000" dirty="0" smtClean="0"/>
            <a:t>Higher Income</a:t>
          </a:r>
          <a:endParaRPr lang="en-US" sz="4000" dirty="0"/>
        </a:p>
      </dgm:t>
    </dgm:pt>
    <dgm:pt modelId="{820393BE-93AF-4C62-BA2F-710AC6609BAB}" type="parTrans" cxnId="{987DAD8F-FF0C-44D0-9382-FD83A88A0EC7}">
      <dgm:prSet/>
      <dgm:spPr/>
      <dgm:t>
        <a:bodyPr/>
        <a:lstStyle/>
        <a:p>
          <a:endParaRPr lang="en-US"/>
        </a:p>
      </dgm:t>
    </dgm:pt>
    <dgm:pt modelId="{3690AA82-86E3-4CB4-9605-3941AD3C82B2}" type="sibTrans" cxnId="{987DAD8F-FF0C-44D0-9382-FD83A88A0EC7}">
      <dgm:prSet/>
      <dgm:spPr/>
      <dgm:t>
        <a:bodyPr/>
        <a:lstStyle/>
        <a:p>
          <a:endParaRPr lang="en-US"/>
        </a:p>
      </dgm:t>
    </dgm:pt>
    <dgm:pt modelId="{9DF2AC3C-44A2-43CB-9D13-7F18FFC5D08A}">
      <dgm:prSet phldrT="[Text]" custT="1"/>
      <dgm:spPr>
        <a:solidFill>
          <a:srgbClr val="2B5B95"/>
        </a:solidFill>
      </dgm:spPr>
      <dgm:t>
        <a:bodyPr/>
        <a:lstStyle/>
        <a:p>
          <a:r>
            <a:rPr lang="en-US" sz="4000" dirty="0" smtClean="0"/>
            <a:t>College Educated</a:t>
          </a:r>
          <a:endParaRPr lang="en-US" sz="4000" dirty="0"/>
        </a:p>
      </dgm:t>
    </dgm:pt>
    <dgm:pt modelId="{85CD4307-AB59-4DCA-AD74-733AD07BF1D9}" type="parTrans" cxnId="{813C8C4B-4CC5-451E-A069-520382886965}">
      <dgm:prSet/>
      <dgm:spPr/>
      <dgm:t>
        <a:bodyPr/>
        <a:lstStyle/>
        <a:p>
          <a:endParaRPr lang="en-US"/>
        </a:p>
      </dgm:t>
    </dgm:pt>
    <dgm:pt modelId="{84678AB2-49FB-4848-9E22-029656FD007D}" type="sibTrans" cxnId="{813C8C4B-4CC5-451E-A069-520382886965}">
      <dgm:prSet/>
      <dgm:spPr/>
      <dgm:t>
        <a:bodyPr/>
        <a:lstStyle/>
        <a:p>
          <a:endParaRPr lang="en-US"/>
        </a:p>
      </dgm:t>
    </dgm:pt>
    <dgm:pt modelId="{2BB6A238-2216-4D18-B6A9-322C4365AF5A}" type="pres">
      <dgm:prSet presAssocID="{F9FE13DD-3EE9-4A7B-A406-BEC3888B48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0CA433-9679-4D4E-949A-D92CFC9FAA88}" type="pres">
      <dgm:prSet presAssocID="{6BE4A16F-BE3B-41AD-A280-A1436105ED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06379-A7E5-411F-B192-E5F71E2626E1}" type="pres">
      <dgm:prSet presAssocID="{33B87741-6DD4-4182-8122-F0BD1308538C}" presName="sibTrans" presStyleCnt="0"/>
      <dgm:spPr/>
    </dgm:pt>
    <dgm:pt modelId="{E58A0B91-04E7-4812-B10A-7ABFAA58CC25}" type="pres">
      <dgm:prSet presAssocID="{37BD4FFF-CE5F-4C56-86A9-D816BFC631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54CAF-686E-4A00-AE94-835401FE80E7}" type="pres">
      <dgm:prSet presAssocID="{0586176A-9F9B-4664-92BC-3E21486C943B}" presName="sibTrans" presStyleCnt="0"/>
      <dgm:spPr/>
    </dgm:pt>
    <dgm:pt modelId="{2C657A00-74EE-4000-AE23-A369B90BE6B9}" type="pres">
      <dgm:prSet presAssocID="{E1226F6C-7456-47CB-A72F-D8787DF4A2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9A3CA-47D2-482B-9E73-A4DBC4C1B785}" type="pres">
      <dgm:prSet presAssocID="{3690AA82-86E3-4CB4-9605-3941AD3C82B2}" presName="sibTrans" presStyleCnt="0"/>
      <dgm:spPr/>
    </dgm:pt>
    <dgm:pt modelId="{057A237D-F154-47D2-A9EF-CA74CC8737CA}" type="pres">
      <dgm:prSet presAssocID="{9DF2AC3C-44A2-43CB-9D13-7F18FFC5D0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C8C4B-4CC5-451E-A069-520382886965}" srcId="{F9FE13DD-3EE9-4A7B-A406-BEC3888B481F}" destId="{9DF2AC3C-44A2-43CB-9D13-7F18FFC5D08A}" srcOrd="3" destOrd="0" parTransId="{85CD4307-AB59-4DCA-AD74-733AD07BF1D9}" sibTransId="{84678AB2-49FB-4848-9E22-029656FD007D}"/>
    <dgm:cxn modelId="{7262E97B-C4AC-4832-B801-FECD10BC39A8}" srcId="{F9FE13DD-3EE9-4A7B-A406-BEC3888B481F}" destId="{37BD4FFF-CE5F-4C56-86A9-D816BFC631B8}" srcOrd="1" destOrd="0" parTransId="{70266AD5-A5E9-44EC-AF53-DBFA19A27193}" sibTransId="{0586176A-9F9B-4664-92BC-3E21486C943B}"/>
    <dgm:cxn modelId="{AC65959A-17FD-412F-81D9-AB641162081F}" type="presOf" srcId="{6BE4A16F-BE3B-41AD-A280-A1436105EDF5}" destId="{390CA433-9679-4D4E-949A-D92CFC9FAA88}" srcOrd="0" destOrd="0" presId="urn:microsoft.com/office/officeart/2005/8/layout/default"/>
    <dgm:cxn modelId="{CCFCB9F6-127E-4883-AD55-64CB0A2A2CEE}" type="presOf" srcId="{F9FE13DD-3EE9-4A7B-A406-BEC3888B481F}" destId="{2BB6A238-2216-4D18-B6A9-322C4365AF5A}" srcOrd="0" destOrd="0" presId="urn:microsoft.com/office/officeart/2005/8/layout/default"/>
    <dgm:cxn modelId="{F6E14CCF-A3D8-4384-B61E-B786339D6AA0}" type="presOf" srcId="{37BD4FFF-CE5F-4C56-86A9-D816BFC631B8}" destId="{E58A0B91-04E7-4812-B10A-7ABFAA58CC25}" srcOrd="0" destOrd="0" presId="urn:microsoft.com/office/officeart/2005/8/layout/default"/>
    <dgm:cxn modelId="{245B4355-AC5D-4950-B0D8-FBC28EB5D684}" srcId="{F9FE13DD-3EE9-4A7B-A406-BEC3888B481F}" destId="{6BE4A16F-BE3B-41AD-A280-A1436105EDF5}" srcOrd="0" destOrd="0" parTransId="{A7042A4C-D128-4ADF-BEAF-4A4D1F2EC277}" sibTransId="{33B87741-6DD4-4182-8122-F0BD1308538C}"/>
    <dgm:cxn modelId="{987DAD8F-FF0C-44D0-9382-FD83A88A0EC7}" srcId="{F9FE13DD-3EE9-4A7B-A406-BEC3888B481F}" destId="{E1226F6C-7456-47CB-A72F-D8787DF4A2D2}" srcOrd="2" destOrd="0" parTransId="{820393BE-93AF-4C62-BA2F-710AC6609BAB}" sibTransId="{3690AA82-86E3-4CB4-9605-3941AD3C82B2}"/>
    <dgm:cxn modelId="{9102ABD8-4903-4071-9B07-C0B936FBE29D}" type="presOf" srcId="{E1226F6C-7456-47CB-A72F-D8787DF4A2D2}" destId="{2C657A00-74EE-4000-AE23-A369B90BE6B9}" srcOrd="0" destOrd="0" presId="urn:microsoft.com/office/officeart/2005/8/layout/default"/>
    <dgm:cxn modelId="{42002191-BA54-4785-A7C1-F025D048E4DE}" type="presOf" srcId="{9DF2AC3C-44A2-43CB-9D13-7F18FFC5D08A}" destId="{057A237D-F154-47D2-A9EF-CA74CC8737CA}" srcOrd="0" destOrd="0" presId="urn:microsoft.com/office/officeart/2005/8/layout/default"/>
    <dgm:cxn modelId="{274CAEAF-6C08-4C04-AE40-B3352B7B1ED6}" type="presParOf" srcId="{2BB6A238-2216-4D18-B6A9-322C4365AF5A}" destId="{390CA433-9679-4D4E-949A-D92CFC9FAA88}" srcOrd="0" destOrd="0" presId="urn:microsoft.com/office/officeart/2005/8/layout/default"/>
    <dgm:cxn modelId="{F9174B0C-AFCB-4899-B363-DB8EB3EE675B}" type="presParOf" srcId="{2BB6A238-2216-4D18-B6A9-322C4365AF5A}" destId="{CCA06379-A7E5-411F-B192-E5F71E2626E1}" srcOrd="1" destOrd="0" presId="urn:microsoft.com/office/officeart/2005/8/layout/default"/>
    <dgm:cxn modelId="{B3710C76-F4BE-41B5-B074-FDA3C5160E58}" type="presParOf" srcId="{2BB6A238-2216-4D18-B6A9-322C4365AF5A}" destId="{E58A0B91-04E7-4812-B10A-7ABFAA58CC25}" srcOrd="2" destOrd="0" presId="urn:microsoft.com/office/officeart/2005/8/layout/default"/>
    <dgm:cxn modelId="{A2B120D3-D64F-45ED-A42D-3261B8C1AD81}" type="presParOf" srcId="{2BB6A238-2216-4D18-B6A9-322C4365AF5A}" destId="{EB454CAF-686E-4A00-AE94-835401FE80E7}" srcOrd="3" destOrd="0" presId="urn:microsoft.com/office/officeart/2005/8/layout/default"/>
    <dgm:cxn modelId="{7F1A79F6-F648-4D24-AA70-D9E395D8A39B}" type="presParOf" srcId="{2BB6A238-2216-4D18-B6A9-322C4365AF5A}" destId="{2C657A00-74EE-4000-AE23-A369B90BE6B9}" srcOrd="4" destOrd="0" presId="urn:microsoft.com/office/officeart/2005/8/layout/default"/>
    <dgm:cxn modelId="{3CDC328C-B9C5-4172-B82A-96F85B7FC2B5}" type="presParOf" srcId="{2BB6A238-2216-4D18-B6A9-322C4365AF5A}" destId="{5EE9A3CA-47D2-482B-9E73-A4DBC4C1B785}" srcOrd="5" destOrd="0" presId="urn:microsoft.com/office/officeart/2005/8/layout/default"/>
    <dgm:cxn modelId="{5522AE09-7F92-4A45-A05D-52439AB11A40}" type="presParOf" srcId="{2BB6A238-2216-4D18-B6A9-322C4365AF5A}" destId="{057A237D-F154-47D2-A9EF-CA74CC8737C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E010-3BD9-4501-A3E2-E7F487F6589C}">
      <dsp:nvSpPr>
        <dsp:cNvPr id="0" name=""/>
        <dsp:cNvSpPr/>
      </dsp:nvSpPr>
      <dsp:spPr>
        <a:xfrm>
          <a:off x="1553487" y="405253"/>
          <a:ext cx="3655585" cy="3655585"/>
        </a:xfrm>
        <a:prstGeom prst="blockArc">
          <a:avLst>
            <a:gd name="adj1" fmla="val 11768700"/>
            <a:gd name="adj2" fmla="val 16808218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6BF6B-13F9-42E2-A9A5-F9173B53B0A0}">
      <dsp:nvSpPr>
        <dsp:cNvPr id="0" name=""/>
        <dsp:cNvSpPr/>
      </dsp:nvSpPr>
      <dsp:spPr>
        <a:xfrm>
          <a:off x="1495754" y="573006"/>
          <a:ext cx="3655585" cy="3655585"/>
        </a:xfrm>
        <a:prstGeom prst="blockArc">
          <a:avLst>
            <a:gd name="adj1" fmla="val 9444778"/>
            <a:gd name="adj2" fmla="val 12110235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82242-24CF-417E-85DA-B79063AFD529}">
      <dsp:nvSpPr>
        <dsp:cNvPr id="0" name=""/>
        <dsp:cNvSpPr/>
      </dsp:nvSpPr>
      <dsp:spPr>
        <a:xfrm>
          <a:off x="1511442" y="612004"/>
          <a:ext cx="3655585" cy="3655585"/>
        </a:xfrm>
        <a:prstGeom prst="blockArc">
          <a:avLst>
            <a:gd name="adj1" fmla="val 4709405"/>
            <a:gd name="adj2" fmla="val 9525670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3A7D3-9DBD-4169-A378-F4CA65BF2F9B}">
      <dsp:nvSpPr>
        <dsp:cNvPr id="0" name=""/>
        <dsp:cNvSpPr/>
      </dsp:nvSpPr>
      <dsp:spPr>
        <a:xfrm>
          <a:off x="2236175" y="614449"/>
          <a:ext cx="3655585" cy="3655585"/>
        </a:xfrm>
        <a:prstGeom prst="blockArc">
          <a:avLst>
            <a:gd name="adj1" fmla="val 1335610"/>
            <a:gd name="adj2" fmla="val 6113791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F4DDA-6667-424D-B54B-31CAD7CF1A04}">
      <dsp:nvSpPr>
        <dsp:cNvPr id="0" name=""/>
        <dsp:cNvSpPr/>
      </dsp:nvSpPr>
      <dsp:spPr>
        <a:xfrm>
          <a:off x="2242228" y="599846"/>
          <a:ext cx="3655585" cy="3655585"/>
        </a:xfrm>
        <a:prstGeom prst="blockArc">
          <a:avLst>
            <a:gd name="adj1" fmla="val 20233946"/>
            <a:gd name="adj2" fmla="val 1366029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E7F57-CB37-4C39-912E-C9D4635C42AD}">
      <dsp:nvSpPr>
        <dsp:cNvPr id="0" name=""/>
        <dsp:cNvSpPr/>
      </dsp:nvSpPr>
      <dsp:spPr>
        <a:xfrm>
          <a:off x="2173916" y="406736"/>
          <a:ext cx="3655585" cy="3655585"/>
        </a:xfrm>
        <a:prstGeom prst="blockArc">
          <a:avLst>
            <a:gd name="adj1" fmla="val 15608216"/>
            <a:gd name="adj2" fmla="val 20628337"/>
            <a:gd name="adj3" fmla="val 452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4C305-5420-4281-B08E-9505416ABFD2}">
      <dsp:nvSpPr>
        <dsp:cNvPr id="0" name=""/>
        <dsp:cNvSpPr/>
      </dsp:nvSpPr>
      <dsp:spPr>
        <a:xfrm>
          <a:off x="2875536" y="1583708"/>
          <a:ext cx="1640327" cy="1640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Growing Body of Research</a:t>
          </a:r>
          <a:endParaRPr lang="en-US" sz="1900" b="1" kern="1200" dirty="0"/>
        </a:p>
      </dsp:txBody>
      <dsp:txXfrm>
        <a:off x="3115756" y="1823928"/>
        <a:ext cx="1159887" cy="1159887"/>
      </dsp:txXfrm>
    </dsp:sp>
    <dsp:sp modelId="{F4936DF6-53BF-42E0-9594-D7E94777EECF}">
      <dsp:nvSpPr>
        <dsp:cNvPr id="0" name=""/>
        <dsp:cNvSpPr/>
      </dsp:nvSpPr>
      <dsp:spPr>
        <a:xfrm>
          <a:off x="2730394" y="0"/>
          <a:ext cx="1930610" cy="9489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Victim Profile</a:t>
          </a:r>
          <a:endParaRPr lang="en-US" sz="1800" b="1" kern="1200" dirty="0"/>
        </a:p>
      </dsp:txBody>
      <dsp:txXfrm>
        <a:off x="2776718" y="46324"/>
        <a:ext cx="1837962" cy="856306"/>
      </dsp:txXfrm>
    </dsp:sp>
    <dsp:sp modelId="{88262CF9-D9D9-4876-9AF1-E082F9C09B5D}">
      <dsp:nvSpPr>
        <dsp:cNvPr id="0" name=""/>
        <dsp:cNvSpPr/>
      </dsp:nvSpPr>
      <dsp:spPr>
        <a:xfrm>
          <a:off x="4751975" y="1214370"/>
          <a:ext cx="1930610" cy="10438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Risk Behavior</a:t>
          </a:r>
          <a:endParaRPr lang="en-US" sz="1800" b="1" kern="1200" dirty="0"/>
        </a:p>
      </dsp:txBody>
      <dsp:txXfrm>
        <a:off x="4802931" y="1265326"/>
        <a:ext cx="1828698" cy="941931"/>
      </dsp:txXfrm>
    </dsp:sp>
    <dsp:sp modelId="{6E8A1B6E-1A82-458B-B838-E690BAA57BCC}">
      <dsp:nvSpPr>
        <dsp:cNvPr id="0" name=""/>
        <dsp:cNvSpPr/>
      </dsp:nvSpPr>
      <dsp:spPr>
        <a:xfrm>
          <a:off x="4751980" y="2597053"/>
          <a:ext cx="1930610" cy="10438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Psychological Biases</a:t>
          </a:r>
          <a:endParaRPr lang="en-US" sz="1800" b="1" kern="1200" dirty="0"/>
        </a:p>
      </dsp:txBody>
      <dsp:txXfrm>
        <a:off x="4802936" y="2648009"/>
        <a:ext cx="1828698" cy="941931"/>
      </dsp:txXfrm>
    </dsp:sp>
    <dsp:sp modelId="{2D8AEDFF-3657-493B-B7BD-0D1AEFE89FA9}">
      <dsp:nvSpPr>
        <dsp:cNvPr id="0" name=""/>
        <dsp:cNvSpPr/>
      </dsp:nvSpPr>
      <dsp:spPr>
        <a:xfrm>
          <a:off x="2730394" y="3799195"/>
          <a:ext cx="1930610" cy="7822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Susceptibility</a:t>
          </a:r>
          <a:endParaRPr lang="en-US" sz="1800" b="1" kern="1200" dirty="0"/>
        </a:p>
      </dsp:txBody>
      <dsp:txXfrm>
        <a:off x="2768581" y="3837382"/>
        <a:ext cx="1854236" cy="705891"/>
      </dsp:txXfrm>
    </dsp:sp>
    <dsp:sp modelId="{2B482C3A-CDAC-4508-BC04-3B9F97BF88AD}">
      <dsp:nvSpPr>
        <dsp:cNvPr id="0" name=""/>
        <dsp:cNvSpPr/>
      </dsp:nvSpPr>
      <dsp:spPr>
        <a:xfrm>
          <a:off x="708812" y="2565030"/>
          <a:ext cx="1930610" cy="10438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Individual Differences</a:t>
          </a:r>
          <a:endParaRPr lang="en-US" sz="1800" b="1" kern="1200" dirty="0"/>
        </a:p>
      </dsp:txBody>
      <dsp:txXfrm>
        <a:off x="759768" y="2615986"/>
        <a:ext cx="1828698" cy="941931"/>
      </dsp:txXfrm>
    </dsp:sp>
    <dsp:sp modelId="{95659C59-ACD0-4DF6-A172-974A37FB52D9}">
      <dsp:nvSpPr>
        <dsp:cNvPr id="0" name=""/>
        <dsp:cNvSpPr/>
      </dsp:nvSpPr>
      <dsp:spPr>
        <a:xfrm>
          <a:off x="699974" y="1214366"/>
          <a:ext cx="1930610" cy="10438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Impact of Self-Reporting Error</a:t>
          </a:r>
          <a:endParaRPr lang="en-US" sz="1800" b="1" kern="1200" dirty="0"/>
        </a:p>
      </dsp:txBody>
      <dsp:txXfrm>
        <a:off x="750930" y="1265322"/>
        <a:ext cx="1828698" cy="941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0.92599</cdr:y>
    </cdr:from>
    <cdr:to>
      <cdr:x>1</cdr:x>
      <cdr:y>0.98039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191000"/>
          <a:ext cx="82296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i="1" dirty="0"/>
            <a:t>Source</a:t>
          </a:r>
          <a:r>
            <a:rPr lang="en-US" sz="1000" dirty="0"/>
            <a:t>: Authors’ calculations based on data from the </a:t>
          </a:r>
          <a:r>
            <a:rPr lang="en-US" sz="1000" dirty="0" smtClean="0"/>
            <a:t>Fraud </a:t>
          </a:r>
          <a:r>
            <a:rPr lang="en-US" sz="1000" dirty="0"/>
            <a:t>Susceptibility Study (2013) and the </a:t>
          </a:r>
          <a:r>
            <a:rPr lang="en-US" sz="1000" dirty="0" smtClean="0"/>
            <a:t>National </a:t>
          </a:r>
          <a:r>
            <a:rPr lang="en-US" sz="1000" dirty="0"/>
            <a:t>Financial Capability </a:t>
          </a:r>
          <a:r>
            <a:rPr lang="en-US" sz="1000" dirty="0" smtClean="0"/>
            <a:t>Study (2012). 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t" anchorCtr="0" compatLnSpc="1">
            <a:prstTxWarp prst="textNoShape">
              <a:avLst/>
            </a:prstTxWarp>
          </a:bodyPr>
          <a:lstStyle>
            <a:lvl1pPr defTabSz="9636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09" y="2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t" anchorCtr="0" compatLnSpc="1">
            <a:prstTxWarp prst="textNoShape">
              <a:avLst/>
            </a:prstTxWarp>
          </a:bodyPr>
          <a:lstStyle>
            <a:lvl1pPr algn="r" defTabSz="9636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8459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b" anchorCtr="0" compatLnSpc="1">
            <a:prstTxWarp prst="textNoShape">
              <a:avLst/>
            </a:prstTxWarp>
          </a:bodyPr>
          <a:lstStyle>
            <a:lvl1pPr defTabSz="9636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09" y="9118459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b" anchorCtr="0" compatLnSpc="1">
            <a:prstTxWarp prst="textNoShape">
              <a:avLst/>
            </a:prstTxWarp>
          </a:bodyPr>
          <a:lstStyle>
            <a:lvl1pPr algn="r" defTabSz="963608">
              <a:defRPr sz="1200"/>
            </a:lvl1pPr>
          </a:lstStyle>
          <a:p>
            <a:pPr>
              <a:defRPr/>
            </a:pPr>
            <a:fld id="{CC4B937C-BBB0-49FB-BC31-87ACFBDBD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1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t" anchorCtr="0" compatLnSpc="1">
            <a:prstTxWarp prst="textNoShape">
              <a:avLst/>
            </a:prstTxWarp>
          </a:bodyPr>
          <a:lstStyle>
            <a:lvl1pPr defTabSz="9636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09" y="2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t" anchorCtr="0" compatLnSpc="1">
            <a:prstTxWarp prst="textNoShape">
              <a:avLst/>
            </a:prstTxWarp>
          </a:bodyPr>
          <a:lstStyle>
            <a:lvl1pPr algn="r" defTabSz="9636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9231" y="4562209"/>
            <a:ext cx="5856739" cy="431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459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b" anchorCtr="0" compatLnSpc="1">
            <a:prstTxWarp prst="textNoShape">
              <a:avLst/>
            </a:prstTxWarp>
          </a:bodyPr>
          <a:lstStyle>
            <a:lvl1pPr defTabSz="96360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09" y="9118459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10" rIns="96616" bIns="48310" numCol="1" anchor="b" anchorCtr="0" compatLnSpc="1">
            <a:prstTxWarp prst="textNoShape">
              <a:avLst/>
            </a:prstTxWarp>
          </a:bodyPr>
          <a:lstStyle>
            <a:lvl1pPr algn="r" defTabSz="963608">
              <a:defRPr sz="1200"/>
            </a:lvl1pPr>
          </a:lstStyle>
          <a:p>
            <a:pPr>
              <a:defRPr/>
            </a:pPr>
            <a:fld id="{B5E2E7A4-B5BC-4051-AA2D-A3A95C20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5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15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15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15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15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209" y="9118459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8" tIns="48311" rIns="96618" bIns="48311" anchor="b"/>
          <a:lstStyle/>
          <a:p>
            <a:pPr algn="r" defTabSz="963580"/>
            <a:fld id="{E8ED7EA7-6692-4DF7-904C-D13019850F29}" type="slidenum">
              <a:rPr lang="en-US" sz="1200"/>
              <a:pPr algn="r" defTabSz="963580"/>
              <a:t>1</a:t>
            </a:fld>
            <a:endParaRPr lang="en-US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866" y="4562209"/>
            <a:ext cx="5853469" cy="4317859"/>
          </a:xfrm>
          <a:noFill/>
          <a:ln/>
        </p:spPr>
        <p:txBody>
          <a:bodyPr lIns="96618" tIns="48311" rIns="96618" bIns="483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2E7A4-B5BC-4051-AA2D-A3A95C208C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25"/>
            <a:fld id="{115EFDF8-934C-4F78-922A-D16CA4512B06}" type="slidenum">
              <a:rPr lang="en-US" smtClean="0"/>
              <a:pPr defTabSz="963625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77"/>
            <a:fld id="{4003926D-74A9-4708-9579-B2B589ED58E9}" type="slidenum">
              <a:rPr lang="en-US" smtClean="0"/>
              <a:pPr defTabSz="962077"/>
              <a:t>17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866" y="4559229"/>
            <a:ext cx="5853468" cy="432232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209" y="9118459"/>
            <a:ext cx="3170357" cy="4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8" tIns="48311" rIns="96618" bIns="48311" anchor="b"/>
          <a:lstStyle/>
          <a:p>
            <a:pPr algn="r" defTabSz="963580"/>
            <a:fld id="{E8ED7EA7-6692-4DF7-904C-D13019850F29}" type="slidenum">
              <a:rPr lang="en-US" sz="1200"/>
              <a:pPr algn="r" defTabSz="963580"/>
              <a:t>18</a:t>
            </a:fld>
            <a:endParaRPr lang="en-US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866" y="4562209"/>
            <a:ext cx="5853469" cy="4317859"/>
          </a:xfrm>
          <a:noFill/>
          <a:ln/>
        </p:spPr>
        <p:txBody>
          <a:bodyPr lIns="96618" tIns="48311" rIns="96618" bIns="48311"/>
          <a:lstStyle/>
          <a:p>
            <a:r>
              <a:rPr lang="en-US" dirty="0" smtClean="0"/>
              <a:t>Discuss </a:t>
            </a:r>
            <a:r>
              <a:rPr lang="en-US" b="1" dirty="0" smtClean="0"/>
              <a:t>biases</a:t>
            </a: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b="1" dirty="0" smtClean="0"/>
              <a:t>influence</a:t>
            </a:r>
            <a:r>
              <a:rPr lang="en-US" dirty="0" smtClean="0"/>
              <a:t> and how </a:t>
            </a:r>
            <a:r>
              <a:rPr lang="en-US" b="1" dirty="0" smtClean="0"/>
              <a:t>persuasion</a:t>
            </a:r>
            <a:r>
              <a:rPr lang="en-US" dirty="0" smtClean="0"/>
              <a:t> plays a role in </a:t>
            </a:r>
            <a:r>
              <a:rPr lang="en-US" b="1" dirty="0" smtClean="0"/>
              <a:t>scams</a:t>
            </a:r>
            <a:endParaRPr lang="en-US" dirty="0" smtClean="0"/>
          </a:p>
          <a:p>
            <a:r>
              <a:rPr lang="en-US" dirty="0" smtClean="0"/>
              <a:t>Learn how to </a:t>
            </a:r>
            <a:r>
              <a:rPr lang="en-US" b="1" dirty="0" smtClean="0"/>
              <a:t>neutralize</a:t>
            </a:r>
            <a:r>
              <a:rPr lang="en-US" dirty="0" smtClean="0"/>
              <a:t> bias and influence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EE93-1C79-4FF6-9668-21595031EE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7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95"/>
            <a:fld id="{AA88D03D-47B5-463D-9126-291E568B6D30}" type="slidenum">
              <a:rPr lang="en-US" smtClean="0"/>
              <a:pPr defTabSz="960295"/>
              <a:t>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3838" y="195263"/>
            <a:ext cx="4329112" cy="324643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350" y="3584806"/>
            <a:ext cx="6592509" cy="5775024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FF6600"/>
              </a:buClr>
              <a:buFont typeface="Arial" charset="0"/>
              <a:buChar char="►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5780" name="Rectangle 7"/>
          <p:cNvSpPr txBox="1">
            <a:spLocks noGrp="1" noChangeArrowheads="1"/>
          </p:cNvSpPr>
          <p:nvPr/>
        </p:nvSpPr>
        <p:spPr bwMode="auto">
          <a:xfrm>
            <a:off x="4143587" y="9117807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1" tIns="49521" rIns="99041" bIns="49521" anchor="b"/>
          <a:lstStyle>
            <a:lvl1pPr defTabSz="9096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6E29BA7-0354-4CEE-B44E-40C367DBBB5D}" type="slidenum">
              <a:rPr lang="en-US" sz="1300"/>
              <a:pPr algn="r" eaLnBrk="1" hangingPunct="1"/>
              <a:t>6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2E7A4-B5BC-4051-AA2D-A3A95C208C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2E7A4-B5BC-4051-AA2D-A3A95C208C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2E7A4-B5BC-4051-AA2D-A3A95C208C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2E7A4-B5BC-4051-AA2D-A3A95C208C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2E7A4-B5BC-4051-AA2D-A3A95C208C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aveAndInvest_CMYK_fina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089650"/>
            <a:ext cx="2314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finrafdn_logo_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7400"/>
            <a:ext cx="1371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152400" y="6642100"/>
            <a:ext cx="2590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©</a:t>
            </a:r>
            <a:r>
              <a:rPr lang="en-US" sz="800" dirty="0" smtClean="0">
                <a:solidFill>
                  <a:schemeClr val="tx1"/>
                </a:solidFill>
              </a:rPr>
              <a:t>2016 </a:t>
            </a:r>
            <a:r>
              <a:rPr lang="en-US" sz="800" dirty="0">
                <a:solidFill>
                  <a:schemeClr val="tx1"/>
                </a:solidFill>
              </a:rPr>
              <a:t>FINRA Foundation. All rights reserved.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>
            <a:lvl1pPr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10460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528638"/>
            <a:ext cx="8301038" cy="709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01638" y="1685925"/>
            <a:ext cx="8307387" cy="40227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9523917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77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79248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 userDrawn="1"/>
        </p:nvSpPr>
        <p:spPr bwMode="auto">
          <a:xfrm>
            <a:off x="5943600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Seminar</a:t>
            </a:r>
            <a:r>
              <a:rPr lang="en-US" b="1"/>
              <a:t>: 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886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9AE17-B0E2-4F49-8CB4-229F783ED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1ED4B7-8160-4DA6-BA32-0873BBE46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77B14-0ABC-4B5D-9C6C-2695DB7D3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3A2216-3C3C-466B-9BD2-F773241B2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99FFFD-2005-41F0-AC4A-5D7201F97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09BD9F-D0EB-48D8-8C42-19888E08B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3631D6-79FC-4C7D-AE0E-980CFA79C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03EA1-70A7-4492-B975-CD971602E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CA839-52C3-4DA9-B6DA-A2C4B3274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E58370-BCCB-4FF3-B34F-2BEABDA64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2B2393-ADC6-4039-A490-4226CA5C4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9" descr="SaveAndInvest_CMYK_final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563"/>
            <a:ext cx="2314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3" descr="finrafdn_logo_R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371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152400" y="6642100"/>
            <a:ext cx="2590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©</a:t>
            </a:r>
            <a:r>
              <a:rPr lang="en-US" sz="800" dirty="0" smtClean="0">
                <a:solidFill>
                  <a:schemeClr val="tx1"/>
                </a:solidFill>
              </a:rPr>
              <a:t>2016 </a:t>
            </a:r>
            <a:r>
              <a:rPr lang="en-US" sz="800" dirty="0">
                <a:solidFill>
                  <a:schemeClr val="tx1"/>
                </a:solidFill>
              </a:rPr>
              <a:t>FINRA Foundation. All rights reserved. 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70" r:id="rId13"/>
    <p:sldLayoutId id="214748397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emplate_n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73025"/>
            <a:ext cx="369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BetterInvesting National Convention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A89362-E189-4179-97D2-AB9DCDA8C0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C41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3C414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762000"/>
            <a:ext cx="8458200" cy="2152650"/>
          </a:xfrm>
        </p:spPr>
        <p:txBody>
          <a:bodyPr/>
          <a:lstStyle/>
          <a:p>
            <a:pPr eaLnBrk="1" hangingPunct="1"/>
            <a:r>
              <a:rPr lang="en-US" i="1" dirty="0" smtClean="0"/>
              <a:t>Understanding and Combating </a:t>
            </a:r>
            <a:br>
              <a:rPr lang="en-US" i="1" dirty="0" smtClean="0"/>
            </a:br>
            <a:r>
              <a:rPr lang="en-US" i="1" dirty="0" smtClean="0"/>
              <a:t>Investment Fraud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0" y="3181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/>
              <a:t>Pension Research Council Symposium – May 6, 2016</a:t>
            </a:r>
            <a:endParaRPr lang="en-US" sz="20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5">
        <p:fade/>
      </p:transition>
    </mc:Choice>
    <mc:Fallback xmlns="">
      <p:transition spd="med" advTm="1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Targeting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116522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468779"/>
            <a:ext cx="830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</a:t>
            </a:r>
            <a:r>
              <a:rPr lang="en-US" sz="1000" dirty="0"/>
              <a:t>: Authors’ calculations based on data from the </a:t>
            </a:r>
            <a:r>
              <a:rPr lang="en-US" sz="1000" dirty="0" smtClean="0"/>
              <a:t>Fraud </a:t>
            </a:r>
            <a:r>
              <a:rPr lang="en-US" sz="1000" dirty="0"/>
              <a:t>Susceptibility Study (2013) and the </a:t>
            </a:r>
            <a:r>
              <a:rPr lang="en-US" sz="1000" dirty="0" smtClean="0"/>
              <a:t>National </a:t>
            </a:r>
            <a:r>
              <a:rPr lang="en-US" sz="1000" dirty="0"/>
              <a:t>Financial Capability </a:t>
            </a:r>
            <a:r>
              <a:rPr lang="en-US" sz="1000" dirty="0" smtClean="0"/>
              <a:t>Study (2012).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302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Targeting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913304"/>
              </p:ext>
            </p:extLst>
          </p:nvPr>
        </p:nvGraphicFramePr>
        <p:xfrm>
          <a:off x="3810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52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Targeting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869632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468779"/>
            <a:ext cx="830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</a:t>
            </a:r>
            <a:r>
              <a:rPr lang="en-US" sz="1000" dirty="0"/>
              <a:t>: Authors’ calculations based on data from the </a:t>
            </a:r>
            <a:r>
              <a:rPr lang="en-US" sz="1000" dirty="0" smtClean="0"/>
              <a:t>Fraud </a:t>
            </a:r>
            <a:r>
              <a:rPr lang="en-US" sz="1000" dirty="0"/>
              <a:t>Susceptibility Study (2013) and the </a:t>
            </a:r>
            <a:r>
              <a:rPr lang="en-US" sz="1000" dirty="0" smtClean="0"/>
              <a:t>National </a:t>
            </a:r>
            <a:r>
              <a:rPr lang="en-US" sz="1000" dirty="0"/>
              <a:t>Financial Capability </a:t>
            </a:r>
            <a:r>
              <a:rPr lang="en-US" sz="1000" dirty="0" smtClean="0"/>
              <a:t>Study (2012).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96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Tends to Get Targeted?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10450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3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D2D8A"/>
                </a:solidFill>
                <a:ea typeface="ＭＳ Ｐゴシック"/>
                <a:cs typeface="ＭＳ Ｐゴシック"/>
              </a:rPr>
              <a:t>Challenges to Preventing Fraud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763000" cy="13716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>
              <a:ea typeface="ＭＳ Ｐゴシック"/>
              <a:cs typeface="ＭＳ Ｐゴシック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8686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Psychological Barriers</a:t>
            </a:r>
            <a:endParaRPr lang="en-US" sz="2400" dirty="0"/>
          </a:p>
          <a:p>
            <a:pPr>
              <a:spcBef>
                <a:spcPts val="600"/>
              </a:spcBef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dirty="0"/>
              <a:t>Illusion of invulnerability (I can’t be taken.)              </a:t>
            </a:r>
          </a:p>
          <a:p>
            <a:pPr>
              <a:spcBef>
                <a:spcPts val="600"/>
              </a:spcBef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dirty="0"/>
              <a:t>Reactance (You’re not the boss of me.) </a:t>
            </a:r>
          </a:p>
          <a:p>
            <a:pPr>
              <a:spcBef>
                <a:spcPts val="600"/>
              </a:spcBef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dirty="0"/>
              <a:t>Threats to self-esteem (I am not stupid.)</a:t>
            </a:r>
          </a:p>
          <a:p>
            <a:pPr>
              <a:spcBef>
                <a:spcPts val="600"/>
              </a:spcBef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dirty="0"/>
              <a:t>Too much information (I can’t remember what you taught me.)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Systemic Barriers</a:t>
            </a:r>
          </a:p>
          <a:p>
            <a:pPr>
              <a:spcBef>
                <a:spcPts val="600"/>
              </a:spcBef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dirty="0"/>
              <a:t>Scams everywhere (how do you warn against so many different frauds?)</a:t>
            </a:r>
          </a:p>
          <a:p>
            <a:pPr>
              <a:spcBef>
                <a:spcPts val="600"/>
              </a:spcBef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dirty="0"/>
              <a:t>Scale (how do you reach a critical mass of consumers?)</a:t>
            </a:r>
          </a:p>
          <a:p>
            <a:pPr>
              <a:spcBef>
                <a:spcPts val="600"/>
              </a:spcBef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dirty="0"/>
              <a:t>Proving a negative (how do you show when something doesn’t happen?)</a:t>
            </a:r>
          </a:p>
          <a:p>
            <a:pPr>
              <a:spcBef>
                <a:spcPts val="600"/>
              </a:spcBef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dirty="0"/>
              <a:t>Persistence (if you can show a preventative effect, does it last</a:t>
            </a:r>
            <a:r>
              <a:rPr lang="en-US" sz="2000" dirty="0" smtClean="0"/>
              <a:t>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1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32888" cy="709613"/>
          </a:xfrm>
        </p:spPr>
        <p:txBody>
          <a:bodyPr/>
          <a:lstStyle/>
          <a:p>
            <a:r>
              <a:rPr lang="en-US" dirty="0" smtClean="0"/>
              <a:t>Moving Beyond Warning Campaigns</a:t>
            </a: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5148263" y="1835150"/>
            <a:ext cx="3386137" cy="4175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/>
              <a:t>Educating Campaigns</a:t>
            </a:r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573088" y="1828800"/>
            <a:ext cx="3308350" cy="4175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/>
              <a:t>Warning Campaigns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573088" y="2497138"/>
            <a:ext cx="3308350" cy="4270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/>
              <a:t>Specific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48113" y="2497138"/>
            <a:ext cx="4552950" cy="427037"/>
            <a:chOff x="2660" y="1905"/>
            <a:chExt cx="2938" cy="305"/>
          </a:xfrm>
        </p:grpSpPr>
        <p:sp>
          <p:nvSpPr>
            <p:cNvPr id="25621" name="Text Box 16"/>
            <p:cNvSpPr txBox="1">
              <a:spLocks noChangeArrowheads="1"/>
            </p:cNvSpPr>
            <p:nvPr/>
          </p:nvSpPr>
          <p:spPr bwMode="auto">
            <a:xfrm>
              <a:off x="3462" y="1905"/>
              <a:ext cx="2136" cy="3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200"/>
                <a:t>Generic</a:t>
              </a:r>
            </a:p>
          </p:txBody>
        </p:sp>
        <p:sp>
          <p:nvSpPr>
            <p:cNvPr id="25622" name="Line 17"/>
            <p:cNvSpPr>
              <a:spLocks noChangeShapeType="1"/>
            </p:cNvSpPr>
            <p:nvPr/>
          </p:nvSpPr>
          <p:spPr bwMode="auto">
            <a:xfrm>
              <a:off x="2660" y="2052"/>
              <a:ext cx="72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573088" y="3135313"/>
            <a:ext cx="3308350" cy="4270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/>
              <a:t>Reactive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948113" y="3135313"/>
            <a:ext cx="4552950" cy="427037"/>
            <a:chOff x="2660" y="2361"/>
            <a:chExt cx="2938" cy="304"/>
          </a:xfrm>
        </p:grpSpPr>
        <p:sp>
          <p:nvSpPr>
            <p:cNvPr id="25619" name="Text Box 20"/>
            <p:cNvSpPr txBox="1">
              <a:spLocks noChangeArrowheads="1"/>
            </p:cNvSpPr>
            <p:nvPr/>
          </p:nvSpPr>
          <p:spPr bwMode="auto">
            <a:xfrm>
              <a:off x="3462" y="2361"/>
              <a:ext cx="2136" cy="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200"/>
                <a:t>Proactive</a:t>
              </a:r>
            </a:p>
          </p:txBody>
        </p:sp>
        <p:sp>
          <p:nvSpPr>
            <p:cNvPr id="25620" name="Line 21"/>
            <p:cNvSpPr>
              <a:spLocks noChangeShapeType="1"/>
            </p:cNvSpPr>
            <p:nvPr/>
          </p:nvSpPr>
          <p:spPr bwMode="auto">
            <a:xfrm>
              <a:off x="2660" y="2508"/>
              <a:ext cx="72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5609" name="Text Box 22"/>
          <p:cNvSpPr txBox="1">
            <a:spLocks noChangeArrowheads="1"/>
          </p:cNvSpPr>
          <p:nvPr/>
        </p:nvSpPr>
        <p:spPr bwMode="auto">
          <a:xfrm>
            <a:off x="573088" y="3749675"/>
            <a:ext cx="3308350" cy="427038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/>
              <a:t>Short-term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948113" y="3749675"/>
            <a:ext cx="4552950" cy="427038"/>
            <a:chOff x="2660" y="2799"/>
            <a:chExt cx="2938" cy="305"/>
          </a:xfrm>
        </p:grpSpPr>
        <p:sp>
          <p:nvSpPr>
            <p:cNvPr id="25617" name="Text Box 24"/>
            <p:cNvSpPr txBox="1">
              <a:spLocks noChangeArrowheads="1"/>
            </p:cNvSpPr>
            <p:nvPr/>
          </p:nvSpPr>
          <p:spPr bwMode="auto">
            <a:xfrm>
              <a:off x="3462" y="2799"/>
              <a:ext cx="2136" cy="3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200"/>
                <a:t>Long-term</a:t>
              </a:r>
            </a:p>
          </p:txBody>
        </p:sp>
        <p:sp>
          <p:nvSpPr>
            <p:cNvPr id="25618" name="Line 25"/>
            <p:cNvSpPr>
              <a:spLocks noChangeShapeType="1"/>
            </p:cNvSpPr>
            <p:nvPr/>
          </p:nvSpPr>
          <p:spPr bwMode="auto">
            <a:xfrm>
              <a:off x="2660" y="2946"/>
              <a:ext cx="72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573088" y="4379913"/>
            <a:ext cx="3308350" cy="4270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/>
              <a:t>Information-based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948113" y="4379913"/>
            <a:ext cx="4552950" cy="427037"/>
            <a:chOff x="2660" y="3249"/>
            <a:chExt cx="2938" cy="305"/>
          </a:xfrm>
        </p:grpSpPr>
        <p:sp>
          <p:nvSpPr>
            <p:cNvPr id="25615" name="Text Box 28"/>
            <p:cNvSpPr txBox="1">
              <a:spLocks noChangeArrowheads="1"/>
            </p:cNvSpPr>
            <p:nvPr/>
          </p:nvSpPr>
          <p:spPr bwMode="auto">
            <a:xfrm>
              <a:off x="3462" y="3249"/>
              <a:ext cx="2136" cy="3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200"/>
                <a:t>Skills-based</a:t>
              </a:r>
            </a:p>
          </p:txBody>
        </p:sp>
        <p:sp>
          <p:nvSpPr>
            <p:cNvPr id="25616" name="Line 29"/>
            <p:cNvSpPr>
              <a:spLocks noChangeShapeType="1"/>
            </p:cNvSpPr>
            <p:nvPr/>
          </p:nvSpPr>
          <p:spPr bwMode="auto">
            <a:xfrm>
              <a:off x="2660" y="3396"/>
              <a:ext cx="72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5613" name="Text Box 30"/>
          <p:cNvSpPr txBox="1">
            <a:spLocks noChangeArrowheads="1"/>
          </p:cNvSpPr>
          <p:nvPr/>
        </p:nvSpPr>
        <p:spPr bwMode="auto">
          <a:xfrm>
            <a:off x="457200" y="5486400"/>
            <a:ext cx="8107362" cy="2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000" dirty="0" smtClean="0"/>
              <a:t>Source: OECD, </a:t>
            </a:r>
            <a:r>
              <a:rPr lang="en-US" sz="1000" i="1" dirty="0" smtClean="0"/>
              <a:t>Examining Consumer Policy: A Report On Consumer Information Campaigns Concerning Scams </a:t>
            </a:r>
            <a:r>
              <a:rPr lang="en-US" sz="1000" dirty="0" smtClean="0"/>
              <a:t>(2005)</a:t>
            </a:r>
            <a:endParaRPr lang="en-US" sz="1000" dirty="0"/>
          </a:p>
        </p:txBody>
      </p:sp>
      <p:sp>
        <p:nvSpPr>
          <p:cNvPr id="25614" name="Rectangle 31"/>
          <p:cNvSpPr>
            <a:spLocks noChangeArrowheads="1"/>
          </p:cNvSpPr>
          <p:nvPr/>
        </p:nvSpPr>
        <p:spPr bwMode="auto">
          <a:xfrm>
            <a:off x="533400" y="1066800"/>
            <a:ext cx="801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Investor alerts and warning campaigns have limited focus.</a:t>
            </a:r>
          </a:p>
        </p:txBody>
      </p:sp>
    </p:spTree>
    <p:extLst>
      <p:ext uri="{BB962C8B-B14F-4D97-AF65-F5344CB8AC3E}">
        <p14:creationId xmlns:p14="http://schemas.microsoft.com/office/powerpoint/2010/main" val="14368337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Investor Protection Strategy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6553200" cy="44196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FF6600"/>
              </a:buClr>
              <a:buFont typeface="Arial" panose="020B0604020202020204" pitchFamily="34" charset="0"/>
              <a:buChar char="►"/>
            </a:pPr>
            <a:r>
              <a:rPr lang="en-US" sz="2800" dirty="0" smtClean="0"/>
              <a:t>Ground in research</a:t>
            </a:r>
          </a:p>
          <a:p>
            <a:pPr>
              <a:spcBef>
                <a:spcPts val="1200"/>
              </a:spcBef>
              <a:buClr>
                <a:srgbClr val="FF6600"/>
              </a:buClr>
              <a:buFont typeface="Arial" panose="020B0604020202020204" pitchFamily="34" charset="0"/>
              <a:buChar char="►"/>
            </a:pPr>
            <a:r>
              <a:rPr lang="en-US" sz="2800" dirty="0" smtClean="0"/>
              <a:t>Build partnerships</a:t>
            </a:r>
          </a:p>
          <a:p>
            <a:pPr>
              <a:spcBef>
                <a:spcPts val="1200"/>
              </a:spcBef>
              <a:buClr>
                <a:srgbClr val="FF6600"/>
              </a:buClr>
              <a:buFont typeface="Arial" panose="020B0604020202020204" pitchFamily="34" charset="0"/>
              <a:buChar char="►"/>
            </a:pPr>
            <a:r>
              <a:rPr lang="en-US" sz="2800" dirty="0" smtClean="0"/>
              <a:t>Teach Investors to:</a:t>
            </a:r>
          </a:p>
          <a:p>
            <a:pPr lvl="1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Know that are vulnerable</a:t>
            </a:r>
          </a:p>
          <a:p>
            <a:pPr lvl="1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Recognize persuasion techniques</a:t>
            </a:r>
          </a:p>
          <a:p>
            <a:pPr lvl="1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Take simple, highly protective steps </a:t>
            </a:r>
            <a:r>
              <a:rPr lang="en-US" i="1" dirty="0" smtClean="0"/>
              <a:t>(“Ask and Check”)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3125" t="13000" r="21875" b="24001"/>
          <a:stretch>
            <a:fillRect/>
          </a:stretch>
        </p:blipFill>
        <p:spPr bwMode="auto">
          <a:xfrm>
            <a:off x="5486400" y="1130710"/>
            <a:ext cx="3331634" cy="238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179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 1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905000"/>
            <a:ext cx="7239000" cy="3733800"/>
          </a:xfrm>
          <a:noFill/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220200" cy="709613"/>
          </a:xfrm>
        </p:spPr>
        <p:txBody>
          <a:bodyPr/>
          <a:lstStyle/>
          <a:p>
            <a:r>
              <a:rPr lang="en-US" dirty="0" smtClean="0"/>
              <a:t>Field Testing a Curriculum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57200" y="123825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Those who had been to the OIF seminar responded positively to the fraud appeal 50% less frequently than those who had not.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457200" y="5486400"/>
            <a:ext cx="8107362" cy="2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000" dirty="0" smtClean="0"/>
              <a:t>Source: FINRA Investor Education Foundation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69571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2590800"/>
          </a:xfrm>
        </p:spPr>
        <p:txBody>
          <a:bodyPr/>
          <a:lstStyle/>
          <a:p>
            <a:pPr eaLnBrk="1" hangingPunct="1"/>
            <a:r>
              <a:rPr lang="en-US" sz="3600" i="1" dirty="0" smtClean="0"/>
              <a:t>Questions?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Christine N. Kieffer</a:t>
            </a:r>
            <a:r>
              <a:rPr lang="en-US" sz="2800" i="1" dirty="0" smtClean="0"/>
              <a:t>, christine.kieffer@finra.org </a:t>
            </a:r>
            <a:br>
              <a:rPr lang="en-US" sz="2800" i="1" dirty="0" smtClean="0"/>
            </a:br>
            <a:r>
              <a:rPr lang="en-US" sz="3200" i="1" dirty="0" smtClean="0"/>
              <a:t>Gary R. Mottola</a:t>
            </a:r>
            <a:r>
              <a:rPr lang="en-US" sz="2800" i="1" dirty="0" smtClean="0"/>
              <a:t>, gary.mottola@finra.org </a:t>
            </a:r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18710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2104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D2D8A"/>
                </a:solidFill>
              </a:rPr>
              <a:t>Protecting Consumers from Fraud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85480108"/>
              </p:ext>
            </p:extLst>
          </p:nvPr>
        </p:nvGraphicFramePr>
        <p:xfrm>
          <a:off x="990600" y="1143000"/>
          <a:ext cx="7391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08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Fraud Prevalence and 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6792"/>
            <a:ext cx="2895600" cy="12986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2372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Sources: </a:t>
            </a:r>
            <a:r>
              <a:rPr lang="en-US" sz="1000" dirty="0"/>
              <a:t>FINRA Investor Education Foundation research </a:t>
            </a:r>
            <a:r>
              <a:rPr lang="en-US" sz="1000" dirty="0" smtClean="0"/>
              <a:t>reports, </a:t>
            </a:r>
            <a:r>
              <a:rPr lang="en-US" sz="1000" i="1" dirty="0"/>
              <a:t>Financial Fraud and Fraud </a:t>
            </a:r>
            <a:r>
              <a:rPr lang="en-US" sz="1000" i="1" dirty="0" smtClean="0"/>
              <a:t>Susceptibility in </a:t>
            </a:r>
            <a:r>
              <a:rPr lang="en-US" sz="1000" i="1" dirty="0"/>
              <a:t>the United States </a:t>
            </a:r>
            <a:r>
              <a:rPr lang="en-US" sz="1000" dirty="0"/>
              <a:t>(2013</a:t>
            </a:r>
            <a:r>
              <a:rPr lang="en-US" sz="1000" dirty="0" smtClean="0"/>
              <a:t>) </a:t>
            </a:r>
          </a:p>
          <a:p>
            <a:r>
              <a:rPr lang="en-US" sz="1000" dirty="0" smtClean="0"/>
              <a:t>and </a:t>
            </a:r>
            <a:r>
              <a:rPr lang="en-US" sz="1000" i="1" dirty="0" smtClean="0"/>
              <a:t>Non-Traditional Costs of  Financial Fraud</a:t>
            </a:r>
            <a:r>
              <a:rPr lang="en-US" sz="1000" dirty="0" smtClean="0"/>
              <a:t> (2015). Stanford Center on Longevity </a:t>
            </a:r>
            <a:r>
              <a:rPr lang="en-US" sz="1000" dirty="0"/>
              <a:t>research report, </a:t>
            </a:r>
            <a:r>
              <a:rPr lang="en-US" sz="1000" i="1" dirty="0" smtClean="0"/>
              <a:t>Scams, Schemes &amp; Swindles: A Review of Consumer Financial Fraud Research </a:t>
            </a:r>
            <a:r>
              <a:rPr lang="en-US" sz="1000" dirty="0" smtClean="0"/>
              <a:t>(2012)</a:t>
            </a: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638800" y="1159844"/>
            <a:ext cx="3200400" cy="3925590"/>
            <a:chOff x="428708" y="1316431"/>
            <a:chExt cx="3059264" cy="35133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2"/>
            <a:stretch/>
          </p:blipFill>
          <p:spPr>
            <a:xfrm>
              <a:off x="428708" y="3034748"/>
              <a:ext cx="3059264" cy="17950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" r="7788" b="5058"/>
            <a:stretch/>
          </p:blipFill>
          <p:spPr>
            <a:xfrm>
              <a:off x="428708" y="1316431"/>
              <a:ext cx="3059264" cy="177348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94" y="2337073"/>
            <a:ext cx="3582806" cy="1357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957302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Financial fraud prevalence is hard to measure.  Estimates vary from about 4 to 14 percent.  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2019300"/>
          <a:ext cx="76962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hart" r:id="rId3" imgW="8229600" imgH="3257550" progId="MSGraph.Chart.8">
                  <p:embed followColorScheme="full"/>
                </p:oleObj>
              </mc:Choice>
              <mc:Fallback>
                <p:oleObj name="Chart" r:id="rId3" imgW="8229600" imgH="32575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19300"/>
                        <a:ext cx="76962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533400" y="1219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buClr>
                <a:srgbClr val="FF6600"/>
              </a:buClr>
              <a:buSzPct val="80000"/>
              <a:buFont typeface="Arial" charset="0"/>
              <a:buChar char="►"/>
            </a:pPr>
            <a:r>
              <a:rPr lang="en-US" sz="2400"/>
              <a:t>Scam pitches are tailored to the “hot buttons” of targets</a:t>
            </a:r>
            <a:endParaRPr lang="en-US" sz="2400" i="1"/>
          </a:p>
          <a:p>
            <a:pPr marL="346075" indent="-346075">
              <a:buClr>
                <a:srgbClr val="FF6600"/>
              </a:buClr>
              <a:buSzPct val="80000"/>
              <a:buFont typeface="Arial" charset="0"/>
              <a:buChar char="►"/>
            </a:pPr>
            <a:r>
              <a:rPr lang="en-US" sz="2400"/>
              <a:t>An investment fraud pitch is full of influence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28600" y="5486400"/>
            <a:ext cx="853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Source: Consumer Fraud Research Group, </a:t>
            </a:r>
            <a:r>
              <a:rPr lang="en-US" sz="1000" i="1" dirty="0" smtClean="0"/>
              <a:t>Off </a:t>
            </a:r>
            <a:r>
              <a:rPr lang="en-US" sz="1000" i="1" dirty="0"/>
              <a:t>the Hook Again: </a:t>
            </a:r>
            <a:r>
              <a:rPr lang="en-US" sz="1000" i="1" dirty="0" smtClean="0"/>
              <a:t>Understanding </a:t>
            </a:r>
            <a:r>
              <a:rPr lang="en-US" sz="1000" i="1" dirty="0"/>
              <a:t>Why the Elderly Are Victimized by Economic Fraud Crimes (2006)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Fraud Weapon – Social Influence</a:t>
            </a:r>
          </a:p>
        </p:txBody>
      </p:sp>
    </p:spTree>
    <p:extLst>
      <p:ext uri="{BB962C8B-B14F-4D97-AF65-F5344CB8AC3E}">
        <p14:creationId xmlns:p14="http://schemas.microsoft.com/office/powerpoint/2010/main" val="1899759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04800"/>
            <a:ext cx="8991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kern="0" dirty="0" smtClean="0">
                <a:solidFill>
                  <a:srgbClr val="2D2D8A"/>
                </a:solidFill>
              </a:rPr>
              <a:t>Red Flags of Fraud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4" t="4908" r="2758" b="3330"/>
          <a:stretch/>
        </p:blipFill>
        <p:spPr>
          <a:xfrm>
            <a:off x="836108" y="1143000"/>
            <a:ext cx="7393492" cy="546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Investment Fraud Victim?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2057400"/>
            <a:ext cx="838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/>
              <a:t>Fraud victims are stupid, naïve, gullible, greedy, mentally deficient, elderly, and easily-led.</a:t>
            </a:r>
          </a:p>
        </p:txBody>
      </p:sp>
      <p:pic>
        <p:nvPicPr>
          <p:cNvPr id="179219" name="Picture 19" descr="MCj04325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35814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6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Demographics of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No single victim stereotype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Age and fraud victimization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Beyond age</a:t>
            </a:r>
          </a:p>
          <a:p>
            <a:pPr marL="857250" lvl="1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200" kern="1200" dirty="0" smtClean="0">
                <a:latin typeface="Arial" pitchFamily="34" charset="0"/>
                <a:cs typeface="Arial" pitchFamily="34" charset="0"/>
              </a:rPr>
              <a:t>Gender</a:t>
            </a:r>
          </a:p>
          <a:p>
            <a:pPr marL="857250" lvl="1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200" kern="1200" dirty="0" smtClean="0">
                <a:latin typeface="Arial" pitchFamily="34" charset="0"/>
                <a:cs typeface="Arial" pitchFamily="34" charset="0"/>
              </a:rPr>
              <a:t>Income</a:t>
            </a:r>
          </a:p>
          <a:p>
            <a:pPr marL="857250" lvl="1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200" kern="1200" dirty="0" smtClean="0">
                <a:latin typeface="Arial" pitchFamily="34" charset="0"/>
                <a:cs typeface="Arial" pitchFamily="34" charset="0"/>
              </a:rPr>
              <a:t>Education</a:t>
            </a:r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endParaRPr lang="en-US" sz="2200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Psychographics of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Risk tolerance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Perceptions of debt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Impulsiveness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Financial literacy</a:t>
            </a:r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endParaRPr lang="en-US" sz="2200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Two kinds of vulnerability</a:t>
            </a:r>
          </a:p>
          <a:p>
            <a:pPr marL="857250" lvl="1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200" kern="1200" dirty="0" smtClean="0">
                <a:latin typeface="Arial" pitchFamily="34" charset="0"/>
                <a:cs typeface="Arial" pitchFamily="34" charset="0"/>
              </a:rPr>
              <a:t>Falling victim once targeted</a:t>
            </a:r>
          </a:p>
          <a:p>
            <a:pPr marL="857250" lvl="1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200" kern="1200" dirty="0">
                <a:latin typeface="Arial" pitchFamily="34" charset="0"/>
                <a:cs typeface="Arial" pitchFamily="34" charset="0"/>
              </a:rPr>
              <a:t>Likelihood of being </a:t>
            </a:r>
            <a:r>
              <a:rPr lang="en-US" sz="2200" kern="1200" dirty="0" smtClean="0">
                <a:latin typeface="Arial" pitchFamily="34" charset="0"/>
                <a:cs typeface="Arial" pitchFamily="34" charset="0"/>
              </a:rPr>
              <a:t>targeted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Examine the role of </a:t>
            </a:r>
            <a:r>
              <a:rPr lang="en-US" sz="2600" i="1" kern="1200" dirty="0" smtClean="0">
                <a:latin typeface="Arial" pitchFamily="34" charset="0"/>
                <a:cs typeface="Arial" pitchFamily="34" charset="0"/>
              </a:rPr>
              <a:t>demographics</a:t>
            </a: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i="1" kern="1200" dirty="0" smtClean="0">
                <a:latin typeface="Arial" pitchFamily="34" charset="0"/>
                <a:cs typeface="Arial" pitchFamily="34" charset="0"/>
              </a:rPr>
              <a:t>psychographics</a:t>
            </a: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i="1" kern="1200" dirty="0" smtClean="0">
                <a:latin typeface="Arial" pitchFamily="34" charset="0"/>
                <a:cs typeface="Arial" pitchFamily="34" charset="0"/>
              </a:rPr>
              <a:t>targeting</a:t>
            </a:r>
            <a:r>
              <a:rPr lang="en-US" sz="2600" kern="1200" dirty="0" smtClean="0">
                <a:latin typeface="Arial" pitchFamily="34" charset="0"/>
                <a:cs typeface="Arial" pitchFamily="34" charset="0"/>
              </a:rPr>
              <a:t> on investment fraud </a:t>
            </a:r>
            <a:endParaRPr lang="en-US" sz="2600" kern="12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endParaRPr lang="en-US" sz="2200" kern="1200" dirty="0" smtClean="0">
              <a:latin typeface="Arial" pitchFamily="34" charset="0"/>
              <a:cs typeface="Arial" pitchFamily="34" charset="0"/>
            </a:endParaRPr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None/>
            </a:pPr>
            <a:endParaRPr lang="en-US" sz="2200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eniors PPT Template">
  <a:themeElements>
    <a:clrScheme name="Seniors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niors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niors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iors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iors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iors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iors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iors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niors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niors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niors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niors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niors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niors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tterInvestingNationalConvention">
  <a:themeElements>
    <a:clrScheme name="1_BetterInvestingNationalConven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tterInvestingNationalConven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tterInvestingNationalConven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tterInvestingNationalConven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tterInvestingNationalConven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tterInvestingNationalConven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tterInvestingNationalConven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tterInvestingNationalConven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tterInvestingNationalConven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tterInvestingNationalConven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tterInvestingNationalConven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tterInvestingNationalConven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tterInvestingNationalConven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tterInvestingNationalConven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22775</TotalTime>
  <Words>617</Words>
  <Application>Microsoft Office PowerPoint</Application>
  <PresentationFormat>On-screen Show (4:3)</PresentationFormat>
  <Paragraphs>108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ＭＳ Ｐゴシック</vt:lpstr>
      <vt:lpstr>Wingdings</vt:lpstr>
      <vt:lpstr>Seniors PPT Template</vt:lpstr>
      <vt:lpstr>1_BetterInvestingNationalConvention</vt:lpstr>
      <vt:lpstr>Chart</vt:lpstr>
      <vt:lpstr>Understanding and Combating  Investment Fraud</vt:lpstr>
      <vt:lpstr>Protecting Consumers from Fraud</vt:lpstr>
      <vt:lpstr>Fraud Prevalence and Impact</vt:lpstr>
      <vt:lpstr>Fraud Weapon – Social Influence</vt:lpstr>
      <vt:lpstr>PowerPoint Presentation</vt:lpstr>
      <vt:lpstr>Investment Fraud Victim?</vt:lpstr>
      <vt:lpstr>The Demographics of Fraud</vt:lpstr>
      <vt:lpstr>The Psychographics of Fraud</vt:lpstr>
      <vt:lpstr>The Role of Targeting</vt:lpstr>
      <vt:lpstr>The Role of Targeting</vt:lpstr>
      <vt:lpstr>The Role of Targeting</vt:lpstr>
      <vt:lpstr>The Role of Targeting</vt:lpstr>
      <vt:lpstr>Who Tends to Get Targeted?</vt:lpstr>
      <vt:lpstr>Challenges to Preventing Fraud</vt:lpstr>
      <vt:lpstr>Moving Beyond Warning Campaigns</vt:lpstr>
      <vt:lpstr>Investor Protection Strategy</vt:lpstr>
      <vt:lpstr>Field Testing a Curriculum</vt:lpstr>
      <vt:lpstr>Questions?  Christine N. Kieffer, christine.kieffer@finra.org  Gary R. Mottola, gary.mottola@finra.org </vt:lpstr>
    </vt:vector>
  </TitlesOfParts>
  <Company>FINRA Investor Education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Investing</dc:title>
  <dc:creator>SaveAndInvest.org</dc:creator>
  <cp:keywords>emotional investing</cp:keywords>
  <cp:lastModifiedBy>Brucker, Joseph</cp:lastModifiedBy>
  <cp:revision>1041</cp:revision>
  <cp:lastPrinted>2016-04-29T12:49:56Z</cp:lastPrinted>
  <dcterms:created xsi:type="dcterms:W3CDTF">2008-02-08T17:30:29Z</dcterms:created>
  <dcterms:modified xsi:type="dcterms:W3CDTF">2016-05-04T22:53:17Z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Description">
    <vt:lpwstr>The Villages Investor Forum SHOW VERSION</vt:lpwstr>
  </property>
  <property fmtid="{D5CDD505-2E9C-101B-9397-08002B2CF9AE}" pid="3" name="Record">
    <vt:lpwstr>No</vt:lpwstr>
  </property>
  <property fmtid="{D5CDD505-2E9C-101B-9397-08002B2CF9AE}" pid="4" name="NASD Status">
    <vt:lpwstr>Final</vt:lpwstr>
  </property>
  <property fmtid="{D5CDD505-2E9C-101B-9397-08002B2CF9AE}" pid="5" name="Owning Department">
    <vt:lpwstr>Government Relations</vt:lpwstr>
  </property>
  <property fmtid="{D5CDD505-2E9C-101B-9397-08002B2CF9AE}" pid="6" name="display_urn:schemas-microsoft-com:office:office#Content_x0020_Owner">
    <vt:lpwstr>Glennon, Maggie</vt:lpwstr>
  </property>
  <property fmtid="{D5CDD505-2E9C-101B-9397-08002B2CF9AE}" pid="7" name="Program">
    <vt:lpwstr/>
  </property>
  <property fmtid="{D5CDD505-2E9C-101B-9397-08002B2CF9AE}" pid="8" name="ContentType">
    <vt:lpwstr>FINRA Document</vt:lpwstr>
  </property>
  <property fmtid="{D5CDD505-2E9C-101B-9397-08002B2CF9AE}" pid="9" name="Topic">
    <vt:lpwstr/>
  </property>
  <property fmtid="{D5CDD505-2E9C-101B-9397-08002B2CF9AE}" pid="10" name="Content Owner">
    <vt:lpwstr>12</vt:lpwstr>
  </property>
  <property fmtid="{D5CDD505-2E9C-101B-9397-08002B2CF9AE}" pid="11" name="Sub Topic">
    <vt:lpwstr/>
  </property>
  <property fmtid="{D5CDD505-2E9C-101B-9397-08002B2CF9AE}" pid="12" name="Subject">
    <vt:lpwstr/>
  </property>
  <property fmtid="{D5CDD505-2E9C-101B-9397-08002B2CF9AE}" pid="13" name="Keywords">
    <vt:lpwstr/>
  </property>
  <property fmtid="{D5CDD505-2E9C-101B-9397-08002B2CF9AE}" pid="14" name="_Author">
    <vt:lpwstr>allison</vt:lpwstr>
  </property>
  <property fmtid="{D5CDD505-2E9C-101B-9397-08002B2CF9AE}" pid="15" name="_Category">
    <vt:lpwstr/>
  </property>
  <property fmtid="{D5CDD505-2E9C-101B-9397-08002B2CF9AE}" pid="16" name="Slides">
    <vt:lpwstr>39</vt:lpwstr>
  </property>
  <property fmtid="{D5CDD505-2E9C-101B-9397-08002B2CF9AE}" pid="17" name="Categories">
    <vt:lpwstr/>
  </property>
  <property fmtid="{D5CDD505-2E9C-101B-9397-08002B2CF9AE}" pid="18" name="Approval Level">
    <vt:lpwstr/>
  </property>
  <property fmtid="{D5CDD505-2E9C-101B-9397-08002B2CF9AE}" pid="19" name="_Comments">
    <vt:lpwstr/>
  </property>
  <property fmtid="{D5CDD505-2E9C-101B-9397-08002B2CF9AE}" pid="20" name="Assigned To">
    <vt:lpwstr/>
  </property>
</Properties>
</file>