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8" r:id="rId2"/>
    <p:sldId id="579" r:id="rId3"/>
    <p:sldId id="554" r:id="rId4"/>
    <p:sldId id="581" r:id="rId5"/>
    <p:sldId id="584" r:id="rId6"/>
    <p:sldId id="582" r:id="rId7"/>
    <p:sldId id="585" r:id="rId8"/>
    <p:sldId id="589" r:id="rId9"/>
    <p:sldId id="588" r:id="rId10"/>
    <p:sldId id="533" r:id="rId11"/>
    <p:sldId id="591" r:id="rId12"/>
    <p:sldId id="568" r:id="rId13"/>
    <p:sldId id="569" r:id="rId14"/>
    <p:sldId id="590" r:id="rId15"/>
    <p:sldId id="577" r:id="rId16"/>
    <p:sldId id="573" r:id="rId17"/>
    <p:sldId id="574" r:id="rId1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99FF"/>
    <a:srgbClr val="009999"/>
    <a:srgbClr val="0099CC"/>
    <a:srgbClr val="C0C0C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59" autoAdjust="0"/>
    <p:restoredTop sz="90328" autoAdjust="0"/>
  </p:normalViewPr>
  <p:slideViewPr>
    <p:cSldViewPr>
      <p:cViewPr>
        <p:scale>
          <a:sx n="66" d="100"/>
          <a:sy n="66" d="100"/>
        </p:scale>
        <p:origin x="-1746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92"/>
    </p:cViewPr>
  </p:sorterViewPr>
  <p:notesViewPr>
    <p:cSldViewPr>
      <p:cViewPr>
        <p:scale>
          <a:sx n="120" d="100"/>
          <a:sy n="120" d="100"/>
        </p:scale>
        <p:origin x="-1398" y="282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96" tIns="45749" rIns="91496" bIns="45749" numCol="1" anchor="t" anchorCtr="0" compatLnSpc="1">
            <a:prstTxWarp prst="textNoShape">
              <a:avLst/>
            </a:prstTxWarp>
          </a:bodyPr>
          <a:lstStyle>
            <a:lvl1pPr defTabSz="85883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96" tIns="45749" rIns="91496" bIns="45749" numCol="1" anchor="t" anchorCtr="0" compatLnSpc="1">
            <a:prstTxWarp prst="textNoShape">
              <a:avLst/>
            </a:prstTxWarp>
          </a:bodyPr>
          <a:lstStyle>
            <a:lvl1pPr algn="r" defTabSz="85883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3FD26D-CF1C-455D-B1B5-2609E038170F}" type="datetimeFigureOut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96" tIns="45749" rIns="91496" bIns="45749" numCol="1" anchor="b" anchorCtr="0" compatLnSpc="1">
            <a:prstTxWarp prst="textNoShape">
              <a:avLst/>
            </a:prstTxWarp>
          </a:bodyPr>
          <a:lstStyle>
            <a:lvl1pPr defTabSz="85883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96" tIns="45749" rIns="91496" bIns="45749" numCol="1" anchor="b" anchorCtr="0" compatLnSpc="1">
            <a:prstTxWarp prst="textNoShape">
              <a:avLst/>
            </a:prstTxWarp>
          </a:bodyPr>
          <a:lstStyle>
            <a:lvl1pPr algn="r" defTabSz="85883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1C9D09-9E8F-4304-BB3E-A69707E18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43" tIns="46471" rIns="92943" bIns="46471" numCol="1" anchor="t" anchorCtr="0" compatLnSpc="1">
            <a:prstTxWarp prst="textNoShape">
              <a:avLst/>
            </a:prstTxWarp>
          </a:bodyPr>
          <a:lstStyle>
            <a:lvl1pPr defTabSz="858838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43" tIns="46471" rIns="92943" bIns="46471" numCol="1" anchor="t" anchorCtr="0" compatLnSpc="1">
            <a:prstTxWarp prst="textNoShape">
              <a:avLst/>
            </a:prstTxWarp>
          </a:bodyPr>
          <a:lstStyle>
            <a:lvl1pPr algn="r" defTabSz="858838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00779B0-D1B9-4585-BF09-4F70CCDD87EA}" type="datetimeFigureOut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4538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6" rIns="99034" bIns="495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724400"/>
            <a:ext cx="54832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43" tIns="46471" rIns="92943" bIns="46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43" tIns="46471" rIns="92943" bIns="46471" numCol="1" anchor="b" anchorCtr="0" compatLnSpc="1">
            <a:prstTxWarp prst="textNoShape">
              <a:avLst/>
            </a:prstTxWarp>
          </a:bodyPr>
          <a:lstStyle>
            <a:lvl1pPr defTabSz="858838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43" tIns="46471" rIns="92943" bIns="46471" numCol="1" anchor="b" anchorCtr="0" compatLnSpc="1">
            <a:prstTxWarp prst="textNoShape">
              <a:avLst/>
            </a:prstTxWarp>
          </a:bodyPr>
          <a:lstStyle>
            <a:lvl1pPr algn="r" defTabSz="858838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0254B4B-2D48-4B17-83D7-61A8F5DA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80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58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58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58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58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971B94-5848-448F-80BD-4B9BDC8E2B5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58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58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58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58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16CDCB-D05B-4CA1-911E-9C49A345FDDA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8" tIns="46424" rIns="92848" bIns="46424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577BF4-ECA8-44CA-9E55-100293A257CD}" type="slidenum">
              <a:rPr lang="en-US" altLang="en-US">
                <a:latin typeface="Arial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858" tIns="46428" rIns="92858" bIns="46428"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M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500D-69AC-491E-8576-59B32D106DFC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3442-013F-4703-BF2A-F559379F8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D0B3-FCB7-4C14-AC5A-05CC2B7B8F38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954F-6561-4CE7-8794-CBDC42C58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A97C-6094-44F3-9AD2-0A11796E8BE7}" type="datetimeFigureOut">
              <a:rPr lang="en-US"/>
              <a:pPr>
                <a:defRPr/>
              </a:pPr>
              <a:t>5/4/2016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44188-221F-419D-9DF0-63F2B8EFF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F912-DD72-441C-98B2-F91EEEADC346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47FA-0D7D-4D9A-B7A0-7D95258B1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E6C8-1C10-4A88-A438-B063230AFFE4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607E-A375-4656-852F-77381E37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5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AE10-4D3F-46AA-8D42-8A3934735352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9C9D-4F74-4150-A93F-5EC85F62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05AF-F47F-4835-A9D6-395E7D7296AE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5A23-277A-41A9-8121-9CDA3BCD0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5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599F-835A-416E-A037-B7C780EB7282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91960-B904-41B8-8A54-94BCAFFBF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5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AE88-7ED7-4359-A7A8-6C64AA890E4B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9881-0E37-45DE-A179-DF395C8F0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6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8B73-B8AF-44DD-87BC-5B0AAC4AB048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BB03-761B-4947-9AE2-577F810F6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06CF-C1F9-4866-9647-6AB1EFABD232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BA1A-C271-4896-B006-710D4D2D9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90BA6-C465-41F0-9BC1-79DD6EE2F7D7}" type="datetime1">
              <a:rPr lang="en-US"/>
              <a:pPr>
                <a:defRPr/>
              </a:pPr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C71D4-4052-444B-83D5-43EC01E24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fda.gov/oc/advisory/OCRCACACpg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e/imgres?imgurl&amp;imgrefurl=http%3A%2F%2Fwww.immortalhumans.com%2Fa-study-suggest-that-longevity-will-increase-by-2050%2F&amp;h=0&amp;w=0&amp;tbnid=xDRpxYEgYnhPqM&amp;tbnh=206&amp;tbnw=245&amp;zoom=1&amp;docid=Xm0MlAPhsLngoM&amp;ei=uogmU9SEIIGJzAO6nIDoDA&amp;ved=0CAIQsCUoAA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/>
          </p:cNvSpPr>
          <p:nvPr>
            <p:ph type="ctrTitle" idx="4294967295"/>
          </p:nvPr>
        </p:nvSpPr>
        <p:spPr>
          <a:xfrm>
            <a:off x="0" y="1981200"/>
            <a:ext cx="9144000" cy="1470025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Aging and </a:t>
            </a:r>
            <a:br>
              <a:rPr lang="en-US" altLang="en-US" sz="4000" b="1" smtClean="0">
                <a:solidFill>
                  <a:srgbClr val="A50021"/>
                </a:solidFill>
                <a:latin typeface="Arial" charset="0"/>
              </a:rPr>
            </a:br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decision-making competence</a:t>
            </a:r>
            <a:endParaRPr lang="en-US" altLang="en-US" sz="3200" b="1" smtClean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075" name="Rectangle 1027"/>
          <p:cNvSpPr>
            <a:spLocks noGrp="1"/>
          </p:cNvSpPr>
          <p:nvPr>
            <p:ph type="subTitle" idx="4294967295"/>
          </p:nvPr>
        </p:nvSpPr>
        <p:spPr>
          <a:xfrm>
            <a:off x="-685800" y="3429000"/>
            <a:ext cx="9753600" cy="2133600"/>
          </a:xfrm>
        </p:spPr>
        <p:txBody>
          <a:bodyPr/>
          <a:lstStyle/>
          <a:p>
            <a:pPr marL="914400" lvl="2" indent="0" algn="ctr">
              <a:lnSpc>
                <a:spcPct val="90000"/>
              </a:lnSpc>
              <a:buFont typeface="Arial" charset="0"/>
              <a:buNone/>
            </a:pPr>
            <a:r>
              <a:rPr lang="en-US" altLang="en-US" sz="3200" b="1" smtClean="0">
                <a:latin typeface="Arial" charset="0"/>
              </a:rPr>
              <a:t>Professor Wändi Bruine de Bruin</a:t>
            </a:r>
          </a:p>
          <a:p>
            <a:pPr marL="914400" lvl="2" indent="0" algn="ctr">
              <a:lnSpc>
                <a:spcPct val="90000"/>
              </a:lnSpc>
              <a:buFont typeface="Arial" charset="0"/>
              <a:buNone/>
            </a:pPr>
            <a:r>
              <a:rPr lang="en-US" altLang="en-US" sz="2000" smtClean="0">
                <a:latin typeface="Arial" charset="0"/>
              </a:rPr>
              <a:t>Centre for Decision Research, Leeds University Business School (UK)</a:t>
            </a:r>
          </a:p>
          <a:p>
            <a:pPr marL="914400" lvl="2" indent="0" algn="ctr">
              <a:lnSpc>
                <a:spcPct val="90000"/>
              </a:lnSpc>
              <a:buFont typeface="Arial" charset="0"/>
              <a:buNone/>
            </a:pPr>
            <a:r>
              <a:rPr lang="en-US" altLang="en-US" sz="2000" smtClean="0">
                <a:latin typeface="Arial" charset="0"/>
              </a:rPr>
              <a:t>Department of Engineering &amp; Public Policy, Carnegie Mellon University (US)</a:t>
            </a:r>
          </a:p>
          <a:p>
            <a:pPr marL="914400" lvl="2" indent="0" algn="ctr">
              <a:lnSpc>
                <a:spcPct val="90000"/>
              </a:lnSpc>
              <a:buFont typeface="Arial" charset="0"/>
              <a:buNone/>
            </a:pPr>
            <a:endParaRPr lang="en-US" altLang="en-US" sz="2000" smtClean="0">
              <a:latin typeface="Arial" charset="0"/>
            </a:endParaRPr>
          </a:p>
          <a:p>
            <a:pPr marL="914400" lvl="2" indent="0" algn="ctr">
              <a:lnSpc>
                <a:spcPct val="90000"/>
              </a:lnSpc>
              <a:buFont typeface="Arial" charset="0"/>
              <a:buNone/>
            </a:pPr>
            <a:endParaRPr lang="en-US" altLang="en-US" sz="2000" smtClean="0">
              <a:latin typeface="Arial" charset="0"/>
            </a:endParaRPr>
          </a:p>
          <a:p>
            <a:pPr marL="914400" lvl="2" indent="0" algn="ctr">
              <a:lnSpc>
                <a:spcPct val="90000"/>
              </a:lnSpc>
              <a:buFont typeface="Arial" charset="0"/>
              <a:buNone/>
            </a:pPr>
            <a:endParaRPr lang="en-US" altLang="en-US" smtClean="0">
              <a:latin typeface="Arial" charset="0"/>
            </a:endParaRPr>
          </a:p>
          <a:p>
            <a:pPr marL="914400" lvl="2" indent="0" algn="ctr">
              <a:lnSpc>
                <a:spcPct val="90000"/>
              </a:lnSpc>
              <a:buFont typeface="Arial" charset="0"/>
              <a:buNone/>
            </a:pPr>
            <a:endParaRPr lang="en-US" altLang="en-US" sz="800" smtClean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altLang="en-US" sz="2800" smtClean="0">
              <a:latin typeface="Arial" charset="0"/>
            </a:endParaRPr>
          </a:p>
        </p:txBody>
      </p:sp>
      <p:pic>
        <p:nvPicPr>
          <p:cNvPr id="3076" name="Picture 4" descr="CarnegieMell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1336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ubtitle 2"/>
          <p:cNvSpPr txBox="1">
            <a:spLocks/>
          </p:cNvSpPr>
          <p:nvPr/>
        </p:nvSpPr>
        <p:spPr bwMode="auto">
          <a:xfrm>
            <a:off x="0" y="525780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b="0">
                <a:latin typeface="Arial" charset="0"/>
              </a:rPr>
              <a:t>Funded by </a:t>
            </a:r>
            <a:r>
              <a:rPr lang="en-GB" altLang="en-US" sz="2000" b="0">
                <a:latin typeface="Arial" charset="0"/>
              </a:rPr>
              <a:t>the European Union (</a:t>
            </a:r>
            <a:r>
              <a:rPr lang="en-US" altLang="en-US" sz="2000" b="0">
                <a:latin typeface="Arial" charset="0"/>
              </a:rPr>
              <a:t>FP7-PEOPLE-CIG-618522)</a:t>
            </a:r>
            <a:endParaRPr lang="en-GB" altLang="en-US" sz="2000" b="0">
              <a:latin typeface="Arial" charset="0"/>
            </a:endParaRPr>
          </a:p>
        </p:txBody>
      </p:sp>
      <p:grpSp>
        <p:nvGrpSpPr>
          <p:cNvPr id="3078" name="Group 1"/>
          <p:cNvGrpSpPr>
            <a:grpSpLocks/>
          </p:cNvGrpSpPr>
          <p:nvPr/>
        </p:nvGrpSpPr>
        <p:grpSpPr bwMode="auto">
          <a:xfrm>
            <a:off x="3048000" y="76200"/>
            <a:ext cx="2286000" cy="1189038"/>
            <a:chOff x="6705600" y="106362"/>
            <a:chExt cx="2286000" cy="1189038"/>
          </a:xfrm>
        </p:grpSpPr>
        <p:sp>
          <p:nvSpPr>
            <p:cNvPr id="9" name="Rectangle 8"/>
            <p:cNvSpPr/>
            <p:nvPr/>
          </p:nvSpPr>
          <p:spPr>
            <a:xfrm>
              <a:off x="6705600" y="106362"/>
              <a:ext cx="2286000" cy="11890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083" name="Picture 6" descr="cdr_logo_with_tex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217487"/>
              <a:ext cx="2111375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6" descr="CarnegieMell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7325"/>
            <a:ext cx="3165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http://saidfoundation.org/sites/default/files/styles/square-contain/adaptive-image/public/2012_07_University-of-Leeds-Logo.jpg?itok=fRvII47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86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European Commissio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8915" r="34781" b="29742"/>
          <a:stretch>
            <a:fillRect/>
          </a:stretch>
        </p:blipFill>
        <p:spPr bwMode="auto">
          <a:xfrm>
            <a:off x="3827463" y="5638800"/>
            <a:ext cx="14827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body" idx="4294967295"/>
          </p:nvPr>
        </p:nvSpPr>
        <p:spPr>
          <a:xfrm>
            <a:off x="304800" y="1066800"/>
            <a:ext cx="8534400" cy="490696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altLang="en-US" dirty="0" smtClean="0">
                <a:latin typeface="Arial" pitchFamily="34" charset="0"/>
              </a:rPr>
              <a:t>Many communications are disseminated without testing their effectiveness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altLang="en-US" dirty="0" smtClean="0">
                <a:latin typeface="Arial" pitchFamily="34" charset="0"/>
              </a:rPr>
              <a:t>Those that are tested are often found to be ineffective, perhaps due to</a:t>
            </a:r>
            <a:endParaRPr lang="en-US" altLang="en-US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altLang="en-US" sz="2400" dirty="0" smtClean="0">
                <a:latin typeface="Arial" pitchFamily="34" charset="0"/>
              </a:rPr>
              <a:t>Providing information that is too complex, unfamiliar, and seemingly irrelevant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GB" altLang="en-US" sz="2400" dirty="0" smtClean="0">
                <a:latin typeface="Arial" pitchFamily="34" charset="0"/>
              </a:rPr>
              <a:t>Not covering what recipients want or need to know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GB" altLang="en-US" sz="2400" dirty="0" smtClean="0">
                <a:latin typeface="Arial" pitchFamily="34" charset="0"/>
              </a:rPr>
              <a:t>Not involving psychologists</a:t>
            </a:r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  <a:defRPr/>
            </a:pPr>
            <a:endParaRPr lang="en-GB" altLang="en-US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A50021"/>
                </a:solidFill>
                <a:ea typeface="+mj-ea"/>
                <a:cs typeface="+mj-cs"/>
              </a:rPr>
              <a:t>Existing communications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495800"/>
            <a:ext cx="511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 u="sng" smtClean="0">
                <a:latin typeface="Arial" charset="0"/>
                <a:cs typeface="Arial" charset="0"/>
              </a:rPr>
              <a:t>Normative</a:t>
            </a:r>
            <a:r>
              <a:rPr lang="en-US" altLang="en-US" sz="2800" smtClean="0">
                <a:latin typeface="Arial" charset="0"/>
                <a:cs typeface="Arial" charset="0"/>
              </a:rPr>
              <a:t>: What should people know to make more informed decisions?</a:t>
            </a:r>
          </a:p>
          <a:p>
            <a:pPr marL="1371600" lvl="2" indent="-457200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altLang="en-US" sz="2000" smtClean="0">
                <a:latin typeface="Arial" charset="0"/>
                <a:cs typeface="Arial" charset="0"/>
              </a:rPr>
              <a:t>Literature review and expert panel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altLang="en-US" sz="2800" u="sng" smtClean="0">
                <a:latin typeface="Arial" charset="0"/>
                <a:cs typeface="Arial" charset="0"/>
              </a:rPr>
              <a:t>Descriptive</a:t>
            </a:r>
            <a:r>
              <a:rPr lang="en-US" altLang="en-US" sz="2800" smtClean="0">
                <a:latin typeface="Arial" charset="0"/>
                <a:cs typeface="Arial" charset="0"/>
              </a:rPr>
              <a:t>: What do people already know and how are they making their decisions?</a:t>
            </a:r>
          </a:p>
          <a:p>
            <a:pPr marL="1371600" lvl="2" indent="-457200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altLang="en-US" sz="2000" smtClean="0">
                <a:latin typeface="Arial" charset="0"/>
                <a:cs typeface="Arial" charset="0"/>
              </a:rPr>
              <a:t>Interviews and surveys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altLang="en-US" sz="2800" u="sng" smtClean="0">
                <a:latin typeface="Arial" charset="0"/>
                <a:cs typeface="Arial" charset="0"/>
              </a:rPr>
              <a:t>Prescriptive</a:t>
            </a:r>
            <a:r>
              <a:rPr lang="en-US" altLang="en-US" sz="2800" smtClean="0">
                <a:latin typeface="Arial" charset="0"/>
                <a:cs typeface="Arial" charset="0"/>
              </a:rPr>
              <a:t>: What do people still need to know to make more informed decisions? </a:t>
            </a:r>
          </a:p>
          <a:p>
            <a:pPr marL="1371600" lvl="2" indent="-457200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altLang="en-US" sz="2000" smtClean="0">
                <a:latin typeface="Arial" charset="0"/>
                <a:cs typeface="Arial" charset="0"/>
              </a:rPr>
              <a:t>Compare step 1 and 2 to develop message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r>
              <a:rPr lang="en-US" altLang="en-US" sz="2800" u="sng" smtClean="0">
                <a:latin typeface="Arial" charset="0"/>
                <a:cs typeface="Arial" charset="0"/>
              </a:rPr>
              <a:t>Evaluation</a:t>
            </a:r>
            <a:r>
              <a:rPr lang="en-US" altLang="en-US" sz="2800" smtClean="0">
                <a:latin typeface="Arial" charset="0"/>
                <a:cs typeface="Arial" charset="0"/>
              </a:rPr>
              <a:t>: Does the communication help people to make more informed decisions? </a:t>
            </a:r>
          </a:p>
          <a:p>
            <a:pPr marL="1371600" lvl="2" indent="-457200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altLang="en-US" sz="2000" smtClean="0">
                <a:latin typeface="Arial" charset="0"/>
                <a:cs typeface="Arial" charset="0"/>
              </a:rPr>
              <a:t>Evaluate message effectiveness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endParaRPr lang="en-US" altLang="en-US" sz="280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990000"/>
                </a:solidFill>
                <a:latin typeface="Arial" charset="0"/>
              </a:rPr>
              <a:t>Behavioral decision research approach to developing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4724400" cy="59436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 smtClean="0">
                <a:latin typeface="Arial" charset="0"/>
              </a:rPr>
              <a:t>Morgan, M.G., Fischhoff, B., Bostrom, A., &amp; Atman, C. (2002). </a:t>
            </a:r>
            <a:r>
              <a:rPr lang="en-US" altLang="en-US" sz="2000" i="1" smtClean="0">
                <a:latin typeface="Arial" charset="0"/>
              </a:rPr>
              <a:t>Risk communication: A mental models approach. </a:t>
            </a:r>
            <a:r>
              <a:rPr lang="en-US" altLang="en-US" sz="2000" smtClean="0">
                <a:latin typeface="Arial" charset="0"/>
              </a:rPr>
              <a:t>New York, NY: Cambridge University Press.</a:t>
            </a:r>
            <a:endParaRPr lang="en-US" altLang="en-US" sz="2000" i="1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ja-JP" sz="20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ja-JP" sz="2000" smtClean="0">
                <a:latin typeface="Arial" charset="0"/>
              </a:rPr>
              <a:t>Fischhoff, B., Brewer, N.T., &amp; Downs, J.S. (2011). </a:t>
            </a:r>
            <a:r>
              <a:rPr lang="en-US" altLang="ja-JP" sz="2000" i="1" smtClean="0">
                <a:latin typeface="Arial" charset="0"/>
              </a:rPr>
              <a:t>Communicating risks and benefits: An evidence-based user’s guide</a:t>
            </a:r>
            <a:r>
              <a:rPr lang="en-US" altLang="ja-JP" sz="2000" smtClean="0">
                <a:latin typeface="Arial" charset="0"/>
              </a:rPr>
              <a:t>. USFDA.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20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20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 smtClean="0">
                <a:latin typeface="Arial" charset="0"/>
              </a:rPr>
              <a:t>Bruine de Bruin, W., &amp; Bostrom, A. (2013). How to assess what to address in science communication. </a:t>
            </a:r>
            <a:r>
              <a:rPr lang="en-US" altLang="en-US" sz="2000" i="1" smtClean="0">
                <a:latin typeface="Arial" charset="0"/>
              </a:rPr>
              <a:t>Proceedings of the National Academy of Sciences,110, 14062-14068.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endParaRPr lang="en-US" altLang="en-US" sz="200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A50021"/>
                </a:solidFill>
                <a:latin typeface="Arial" charset="0"/>
              </a:rPr>
              <a:t>More about the methodology</a:t>
            </a:r>
          </a:p>
        </p:txBody>
      </p:sp>
      <p:sp>
        <p:nvSpPr>
          <p:cNvPr id="14340" name="AutoShape 2" descr="Video for wandi youtube bruine"/>
          <p:cNvSpPr>
            <a:spLocks noChangeAspect="1" noChangeArrowheads="1"/>
          </p:cNvSpPr>
          <p:nvPr/>
        </p:nvSpPr>
        <p:spPr bwMode="auto">
          <a:xfrm>
            <a:off x="0" y="-3952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14341" name="AutoShape 4" descr="Video for wandi youtube bruine"/>
          <p:cNvSpPr>
            <a:spLocks noChangeAspect="1" noChangeArrowheads="1"/>
          </p:cNvSpPr>
          <p:nvPr/>
        </p:nvSpPr>
        <p:spPr bwMode="auto">
          <a:xfrm>
            <a:off x="152400" y="-2428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14342" name="AutoShape 6" descr="Video for wandi youtube bruine"/>
          <p:cNvSpPr>
            <a:spLocks noChangeAspect="1" noChangeArrowheads="1"/>
          </p:cNvSpPr>
          <p:nvPr/>
        </p:nvSpPr>
        <p:spPr bwMode="auto">
          <a:xfrm>
            <a:off x="304800" y="-90488"/>
            <a:ext cx="1104900" cy="8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5791200"/>
            <a:ext cx="211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 i="1">
                <a:latin typeface="Arial" charset="0"/>
              </a:rPr>
              <a:t>Also on YouTube</a:t>
            </a:r>
            <a:endParaRPr lang="en-US" altLang="en-US" sz="2000" b="0" i="1">
              <a:latin typeface="Arial" charset="0"/>
            </a:endParaRPr>
          </a:p>
        </p:txBody>
      </p:sp>
      <p:pic>
        <p:nvPicPr>
          <p:cNvPr id="14344" name="Picture 11" descr="http://ecx.images-amazon.com/images/I/71g2yE2O85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/>
          <a:stretch>
            <a:fillRect/>
          </a:stretch>
        </p:blipFill>
        <p:spPr bwMode="auto">
          <a:xfrm>
            <a:off x="4876800" y="914400"/>
            <a:ext cx="223996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4313" y="3962400"/>
            <a:ext cx="30876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</a:rPr>
              <a:t>(</a:t>
            </a:r>
            <a:r>
              <a:rPr lang="en-US" altLang="ja-JP" sz="1800">
                <a:latin typeface="Arial" charset="0"/>
                <a:hlinkClick r:id="rId4"/>
              </a:rPr>
              <a:t>www.fda.gov/oc/advisory/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charset="0"/>
                <a:hlinkClick r:id="rId4"/>
              </a:rPr>
              <a:t>OCRCACACpg.html</a:t>
            </a:r>
            <a:r>
              <a:rPr lang="en-US" altLang="ja-JP" sz="1800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>
            <a:fillRect/>
          </a:stretch>
        </p:blipFill>
        <p:spPr bwMode="auto">
          <a:xfrm>
            <a:off x="6705600" y="1933575"/>
            <a:ext cx="2209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A50021"/>
                </a:solidFill>
                <a:latin typeface="Arial" charset="0"/>
              </a:rPr>
              <a:t>More about aging audiences</a:t>
            </a:r>
          </a:p>
        </p:txBody>
      </p:sp>
      <p:pic>
        <p:nvPicPr>
          <p:cNvPr id="15363" name="Picture 2" descr="http://secure-ecsd.elsevier.com/covers/80/Tango2/large/9780124171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46150"/>
            <a:ext cx="3863975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Overview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 marL="609600" indent="-6096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Key findings from literature on aging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Suggestions for interventions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GB" dirty="0" smtClean="0">
                <a:latin typeface="Arial" charset="0"/>
              </a:rPr>
              <a:t>Take-home </a:t>
            </a:r>
            <a:r>
              <a:rPr lang="en-GB" dirty="0">
                <a:latin typeface="Arial" charset="0"/>
              </a:rPr>
              <a:t>messages</a:t>
            </a:r>
            <a:endParaRPr lang="en-US" dirty="0" smtClean="0">
              <a:latin typeface="Arial" charset="0"/>
            </a:endParaRPr>
          </a:p>
          <a:p>
            <a:pPr marL="1009650" lvl="1" indent="-609600">
              <a:buFont typeface="Arial" charset="0"/>
              <a:buNone/>
              <a:defRPr/>
            </a:pPr>
            <a:endParaRPr lang="en-US" dirty="0" smtClean="0">
              <a:latin typeface="Arial" charset="0"/>
            </a:endParaRPr>
          </a:p>
          <a:p>
            <a:pPr marL="609600" indent="-609600">
              <a:defRPr/>
            </a:pPr>
            <a:endParaRPr lang="en-US" sz="3600" dirty="0" smtClean="0">
              <a:latin typeface="Arial" charset="0"/>
            </a:endParaRPr>
          </a:p>
          <a:p>
            <a:pPr marL="990600" lvl="1" indent="-533400">
              <a:buFont typeface="Arial" charset="0"/>
              <a:buNone/>
              <a:defRPr/>
            </a:pPr>
            <a:endParaRPr lang="en-US" sz="3200" dirty="0" smtClean="0">
              <a:latin typeface="Arial" charset="0"/>
            </a:endParaRPr>
          </a:p>
          <a:p>
            <a:pPr marL="609600" indent="-609600"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667000"/>
            <a:ext cx="7620000" cy="6858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Take-home messages</a:t>
            </a:r>
          </a:p>
        </p:txBody>
      </p:sp>
      <p:sp>
        <p:nvSpPr>
          <p:cNvPr id="157699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610600" cy="4983163"/>
          </a:xfrm>
        </p:spPr>
        <p:txBody>
          <a:bodyPr/>
          <a:lstStyle/>
          <a:p>
            <a:pPr marL="609600" indent="-609600">
              <a:defRPr/>
            </a:pPr>
            <a:r>
              <a:rPr lang="en-US" altLang="en-US" dirty="0" smtClean="0">
                <a:latin typeface="Arial" charset="0"/>
              </a:rPr>
              <a:t>Older adults face cognitive decline</a:t>
            </a:r>
          </a:p>
          <a:p>
            <a:pPr marL="609600" indent="-609600">
              <a:defRPr/>
            </a:pPr>
            <a:r>
              <a:rPr lang="en-US" altLang="en-US" dirty="0" smtClean="0">
                <a:latin typeface="Arial" charset="0"/>
              </a:rPr>
              <a:t>Older adults also have more experience, different motivation, and emotions</a:t>
            </a:r>
          </a:p>
          <a:p>
            <a:pPr marL="609600" indent="-609600">
              <a:defRPr/>
            </a:pPr>
            <a:r>
              <a:rPr lang="en-GB" altLang="en-US" dirty="0" smtClean="0">
                <a:latin typeface="Arial" charset="0"/>
              </a:rPr>
              <a:t>Communication should be designed with audience members’ strengths and weaknesses in mind</a:t>
            </a:r>
          </a:p>
          <a:p>
            <a:pPr marL="609600" indent="-609600">
              <a:defRPr/>
            </a:pPr>
            <a:r>
              <a:rPr lang="en-GB" altLang="en-US" i="1" dirty="0" smtClean="0">
                <a:latin typeface="Arial" charset="0"/>
              </a:rPr>
              <a:t>Know your audience</a:t>
            </a:r>
          </a:p>
          <a:p>
            <a:pPr marL="609600" indent="-609600">
              <a:defRPr/>
            </a:pPr>
            <a:r>
              <a:rPr lang="en-GB" altLang="en-US" i="1" dirty="0" smtClean="0">
                <a:latin typeface="Arial" charset="0"/>
              </a:rPr>
              <a:t>Test messages </a:t>
            </a:r>
            <a:r>
              <a:rPr lang="en-GB" altLang="en-US" i="1" u="sng" dirty="0" smtClean="0">
                <a:latin typeface="Arial" charset="0"/>
              </a:rPr>
              <a:t>before</a:t>
            </a:r>
            <a:r>
              <a:rPr lang="en-GB" altLang="en-US" i="1" dirty="0" smtClean="0">
                <a:latin typeface="Arial" charset="0"/>
              </a:rPr>
              <a:t> disseminating them</a:t>
            </a:r>
          </a:p>
          <a:p>
            <a:pPr marL="609600" indent="-609600">
              <a:defRPr/>
            </a:pPr>
            <a:r>
              <a:rPr lang="en-GB" altLang="en-US" i="1" dirty="0" smtClean="0">
                <a:latin typeface="Arial" charset="0"/>
              </a:rPr>
              <a:t>Psychologists can help </a:t>
            </a:r>
          </a:p>
          <a:p>
            <a:pPr marL="609600" indent="-609600">
              <a:defRPr/>
            </a:pPr>
            <a:endParaRPr lang="en-GB" altLang="en-US" dirty="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dirty="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buFont typeface="Arial" charset="0"/>
              <a:buNone/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609600" indent="-609600">
              <a:defRPr/>
            </a:pPr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arnegieMell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638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/>
          <p:cNvSpPr>
            <a:spLocks/>
          </p:cNvSpPr>
          <p:nvPr/>
        </p:nvSpPr>
        <p:spPr bwMode="auto">
          <a:xfrm>
            <a:off x="228600" y="762000"/>
            <a:ext cx="8686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2800" b="0">
              <a:latin typeface="Arial" charset="0"/>
            </a:endParaRPr>
          </a:p>
          <a:p>
            <a:r>
              <a:rPr lang="en-US" altLang="en-US" sz="2800" b="0">
                <a:latin typeface="Arial" charset="0"/>
              </a:rPr>
              <a:t>Understanding and improving older adults’ decision-making competence 			  </a:t>
            </a:r>
            <a:r>
              <a:rPr lang="en-US" altLang="en-US" sz="2400" b="0">
                <a:latin typeface="Arial" charset="0"/>
              </a:rPr>
              <a:t>(funded by European Union)</a:t>
            </a:r>
          </a:p>
          <a:p>
            <a:endParaRPr lang="en-US" altLang="en-US" sz="800" b="0">
              <a:latin typeface="Arial" charset="0"/>
            </a:endParaRPr>
          </a:p>
          <a:p>
            <a:r>
              <a:rPr lang="en-US" altLang="en-US" sz="2800" b="0">
                <a:latin typeface="Arial" charset="0"/>
              </a:rPr>
              <a:t>Understanding age differences in patients’ preferences for health information 		  </a:t>
            </a:r>
            <a:r>
              <a:rPr lang="en-US" altLang="en-US" sz="2400" b="0">
                <a:latin typeface="Arial" charset="0"/>
              </a:rPr>
              <a:t>(funded Swedish Riksbanken Jubileumsfond)</a:t>
            </a:r>
          </a:p>
          <a:p>
            <a:endParaRPr lang="en-US" altLang="en-US" sz="800" b="0">
              <a:latin typeface="Arial" charset="0"/>
            </a:endParaRPr>
          </a:p>
          <a:p>
            <a:r>
              <a:rPr lang="en-US" altLang="en-US" sz="2800" b="0">
                <a:latin typeface="Arial" charset="0"/>
              </a:rPr>
              <a:t>Helping older adults in financial distress 	  </a:t>
            </a:r>
            <a:r>
              <a:rPr lang="en-US" altLang="en-US" sz="2400" b="0">
                <a:latin typeface="Arial" charset="0"/>
              </a:rPr>
              <a:t>(funded by EU Marie Curie Fellowship to Caezilia Loibl)</a:t>
            </a:r>
          </a:p>
          <a:p>
            <a:endParaRPr lang="en-US" altLang="en-US" sz="900" b="0">
              <a:latin typeface="Arial" charset="0"/>
            </a:endParaRPr>
          </a:p>
          <a:p>
            <a:endParaRPr lang="en-US" altLang="en-US" sz="2800" b="0">
              <a:latin typeface="Arial" charset="0"/>
            </a:endParaRPr>
          </a:p>
          <a:p>
            <a:pPr>
              <a:buFont typeface="Arial" charset="0"/>
              <a:buNone/>
            </a:pPr>
            <a:endParaRPr lang="en-US" altLang="en-US" sz="2800" b="0">
              <a:latin typeface="Arial" charset="0"/>
            </a:endParaRPr>
          </a:p>
          <a:p>
            <a:pPr lvl="1">
              <a:buFont typeface="Arial" charset="0"/>
              <a:buNone/>
            </a:pPr>
            <a:endParaRPr lang="en-US" altLang="en-US" b="0">
              <a:latin typeface="Arial" charset="0"/>
            </a:endParaRPr>
          </a:p>
          <a:p>
            <a:pPr lvl="1">
              <a:buFont typeface="Arial" charset="0"/>
              <a:buNone/>
            </a:pPr>
            <a:endParaRPr lang="en-US" altLang="en-US" b="0">
              <a:latin typeface="Arial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086600" y="0"/>
            <a:ext cx="2057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8437" name="Picture 2" descr="https://encrypted-tbn1.gstatic.com/images?q=tbn:ANd9GcT6_AWlBvR-HhevJQN__U2iH2fpzcV0hqmy-amvRILTxUNCEXC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5324475"/>
            <a:ext cx="2006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"/>
          <p:cNvSpPr txBox="1">
            <a:spLocks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990000"/>
                </a:solidFill>
                <a:latin typeface="Arial" charset="0"/>
              </a:rPr>
              <a:t>Related projects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990000"/>
                </a:solidFill>
                <a:latin typeface="Arial" charset="0"/>
              </a:rPr>
              <a:t>in Centre for Decision Research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93E5-E698-4927-8715-7086F61AD40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615A98-85A4-4F42-A905-B9F5E7D2F35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4992688" cy="563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www.leeds.ac.uk/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decision-research/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w.bruinedebruin@leeds.ac.uk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900" dirty="0" smtClean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9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altLang="en-US" sz="900" dirty="0" smtClean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en-US" sz="900" dirty="0" smtClean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 smtClean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 smtClean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i="1" dirty="0" smtClean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617913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1295400" y="1066800"/>
            <a:ext cx="2286000" cy="1189038"/>
            <a:chOff x="6705600" y="106362"/>
            <a:chExt cx="2286000" cy="1189038"/>
          </a:xfrm>
        </p:grpSpPr>
        <p:sp>
          <p:nvSpPr>
            <p:cNvPr id="8" name="Rectangle 7"/>
            <p:cNvSpPr/>
            <p:nvPr/>
          </p:nvSpPr>
          <p:spPr>
            <a:xfrm>
              <a:off x="6705600" y="106362"/>
              <a:ext cx="2286000" cy="11890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9464" name="Picture 6" descr="cdr_logo_with_tex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217487"/>
              <a:ext cx="2111375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2E25C-4073-4E76-9B8C-FE0A1E522D1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Aging</a:t>
            </a:r>
          </a:p>
        </p:txBody>
      </p:sp>
      <p:pic>
        <p:nvPicPr>
          <p:cNvPr id="4099" name="Picture 3" descr="CarnegieMello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638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ontent Placeholder 2"/>
          <p:cNvSpPr>
            <a:spLocks/>
          </p:cNvSpPr>
          <p:nvPr/>
        </p:nvSpPr>
        <p:spPr bwMode="auto">
          <a:xfrm>
            <a:off x="381000" y="1066800"/>
            <a:ext cx="8382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0" dirty="0" smtClean="0">
                <a:latin typeface="Arial" charset="0"/>
              </a:rPr>
              <a:t>Population age is increasing worldwide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800" b="0" dirty="0" smtClean="0">
              <a:latin typeface="Arial" charset="0"/>
            </a:endParaRPr>
          </a:p>
          <a:p>
            <a:pPr>
              <a:defRPr/>
            </a:pPr>
            <a:r>
              <a:rPr lang="en-US" altLang="en-US" b="0" dirty="0" smtClean="0">
                <a:latin typeface="Arial" charset="0"/>
              </a:rPr>
              <a:t>Older adults face difficult pension decisions</a:t>
            </a:r>
          </a:p>
          <a:p>
            <a:pPr>
              <a:defRPr/>
            </a:pPr>
            <a:endParaRPr lang="en-US" altLang="en-US" sz="900" b="0" dirty="0" smtClean="0">
              <a:latin typeface="Arial" charset="0"/>
            </a:endParaRPr>
          </a:p>
          <a:p>
            <a:pPr>
              <a:defRPr/>
            </a:pPr>
            <a:r>
              <a:rPr lang="en-US" altLang="en-US" b="0" dirty="0" smtClean="0">
                <a:latin typeface="Arial" charset="0"/>
              </a:rPr>
              <a:t>Emerging literature on aging and decision-making competence </a:t>
            </a:r>
          </a:p>
          <a:p>
            <a:pPr lvl="1">
              <a:defRPr/>
            </a:pPr>
            <a:r>
              <a:rPr lang="en-US" altLang="en-US" b="0" dirty="0" smtClean="0">
                <a:latin typeface="Arial" charset="0"/>
              </a:rPr>
              <a:t>highlights 4 main findings</a:t>
            </a:r>
          </a:p>
          <a:p>
            <a:pPr lvl="1">
              <a:defRPr/>
            </a:pPr>
            <a:r>
              <a:rPr lang="en-US" altLang="en-US" b="0" dirty="0" smtClean="0">
                <a:latin typeface="Arial" charset="0"/>
              </a:rPr>
              <a:t>has implications for pension communications</a:t>
            </a:r>
          </a:p>
          <a:p>
            <a:pPr>
              <a:defRPr/>
            </a:pPr>
            <a:endParaRPr lang="en-US" altLang="en-US" sz="900" b="0" dirty="0" smtClean="0">
              <a:latin typeface="Arial" charset="0"/>
            </a:endParaRPr>
          </a:p>
          <a:p>
            <a:pPr>
              <a:defRPr/>
            </a:pPr>
            <a:endParaRPr lang="en-US" altLang="en-US" b="0" dirty="0" smtClean="0">
              <a:latin typeface="Arial" charset="0"/>
            </a:endParaRPr>
          </a:p>
          <a:p>
            <a:pPr lvl="1">
              <a:buFont typeface="Arial" charset="0"/>
              <a:buChar char="•"/>
              <a:defRPr/>
            </a:pPr>
            <a:endParaRPr lang="en-US" altLang="en-US" sz="3200" b="0" dirty="0" smtClean="0">
              <a:latin typeface="Arial" charset="0"/>
            </a:endParaRPr>
          </a:p>
          <a:p>
            <a:pPr>
              <a:defRPr/>
            </a:pPr>
            <a:endParaRPr lang="en-US" altLang="en-US" b="0" dirty="0" smtClean="0">
              <a:latin typeface="Arial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7086600" y="0"/>
            <a:ext cx="2057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CFEB2-06C1-42FF-A239-EC6EF02995D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103" name="Picture 6" descr="C:\Users\Lubsuser\Pictures\OlderWmnThinkingHard_SS_18167373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7" b="24390"/>
          <a:stretch>
            <a:fillRect/>
          </a:stretch>
        </p:blipFill>
        <p:spPr bwMode="auto">
          <a:xfrm>
            <a:off x="3084513" y="4572000"/>
            <a:ext cx="2974975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C00000"/>
                </a:solidFill>
                <a:latin typeface="Arial" charset="0"/>
              </a:rPr>
              <a:t>Overview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 marL="609600" indent="-6096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Key findings from literature on aging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Suggestions for interventions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GB" dirty="0" smtClean="0">
                <a:latin typeface="Arial" charset="0"/>
              </a:rPr>
              <a:t>Take-home </a:t>
            </a:r>
            <a:r>
              <a:rPr lang="en-GB" dirty="0">
                <a:latin typeface="Arial" charset="0"/>
              </a:rPr>
              <a:t>messages</a:t>
            </a:r>
            <a:endParaRPr lang="en-US" dirty="0" smtClean="0">
              <a:latin typeface="Arial" charset="0"/>
            </a:endParaRPr>
          </a:p>
          <a:p>
            <a:pPr marL="1009650" lvl="1" indent="-609600">
              <a:buFont typeface="Arial" charset="0"/>
              <a:buNone/>
              <a:defRPr/>
            </a:pPr>
            <a:endParaRPr lang="en-US" dirty="0" smtClean="0">
              <a:latin typeface="Arial" charset="0"/>
            </a:endParaRPr>
          </a:p>
          <a:p>
            <a:pPr marL="609600" indent="-609600">
              <a:defRPr/>
            </a:pPr>
            <a:endParaRPr lang="en-US" sz="3600" dirty="0" smtClean="0">
              <a:latin typeface="Arial" charset="0"/>
            </a:endParaRPr>
          </a:p>
          <a:p>
            <a:pPr marL="990600" lvl="1" indent="-533400">
              <a:buFont typeface="Arial" charset="0"/>
              <a:buNone/>
              <a:defRPr/>
            </a:pPr>
            <a:endParaRPr lang="en-US" sz="3200" dirty="0" smtClean="0">
              <a:latin typeface="Arial" charset="0"/>
            </a:endParaRPr>
          </a:p>
          <a:p>
            <a:pPr marL="609600" indent="-609600"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71600"/>
            <a:ext cx="7620000" cy="6858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Lubsuser\Documents\Salthouse_dec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61642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Finding 1: </a:t>
            </a:r>
            <a:br>
              <a:rPr lang="en-US" altLang="en-US" sz="4000" b="1" smtClean="0">
                <a:solidFill>
                  <a:srgbClr val="A50021"/>
                </a:solidFill>
                <a:latin typeface="Arial" charset="0"/>
              </a:rPr>
            </a:br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Cognitive decline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6400800" y="1600200"/>
            <a:ext cx="274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0">
                <a:latin typeface="Arial" charset="0"/>
              </a:rPr>
              <a:t>Older adults do worse than younger adults on complex decision tasks </a:t>
            </a:r>
          </a:p>
          <a:p>
            <a:pPr>
              <a:lnSpc>
                <a:spcPct val="90000"/>
              </a:lnSpc>
            </a:pPr>
            <a:r>
              <a:rPr lang="en-US" altLang="en-US" sz="2400" b="0">
                <a:latin typeface="Arial" charset="0"/>
              </a:rPr>
              <a:t>But they do as well on simple decision tasks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endParaRPr lang="en-US" altLang="en-US" sz="2400" b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altLang="en-US" sz="2400" b="0">
              <a:latin typeface="Arial" charset="0"/>
            </a:endParaRPr>
          </a:p>
        </p:txBody>
      </p:sp>
      <p:sp>
        <p:nvSpPr>
          <p:cNvPr id="6149" name="Rectangle 2"/>
          <p:cNvSpPr txBox="1">
            <a:spLocks/>
          </p:cNvSpPr>
          <p:nvPr/>
        </p:nvSpPr>
        <p:spPr bwMode="auto">
          <a:xfrm>
            <a:off x="-762000" y="5791200"/>
            <a:ext cx="8882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1400" b="0" i="1">
                <a:latin typeface="Arial" charset="0"/>
              </a:rPr>
              <a:t>(figure from Salthouse, Current Directiions in Psychological Science, 2004)</a:t>
            </a:r>
          </a:p>
        </p:txBody>
      </p:sp>
      <p:sp>
        <p:nvSpPr>
          <p:cNvPr id="6150" name="Rectangle 2"/>
          <p:cNvSpPr txBox="1">
            <a:spLocks/>
          </p:cNvSpPr>
          <p:nvPr/>
        </p:nvSpPr>
        <p:spPr bwMode="auto">
          <a:xfrm>
            <a:off x="33338" y="6283325"/>
            <a:ext cx="8882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 b="0">
                <a:latin typeface="Arial" charset="0"/>
              </a:rPr>
              <a:t>See: Bruine de Bruin et al., </a:t>
            </a:r>
            <a:r>
              <a:rPr lang="en-US" altLang="en-US" sz="2000" b="0" i="1">
                <a:latin typeface="Arial" charset="0"/>
              </a:rPr>
              <a:t>Journal of Behavioral Decision Making, </a:t>
            </a:r>
            <a:r>
              <a:rPr lang="en-US" altLang="en-US" sz="2000" b="0">
                <a:latin typeface="Arial" charset="0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Lubsuser\Documents\Salthouse_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61642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A50021"/>
                </a:solidFill>
                <a:latin typeface="Arial" charset="0"/>
              </a:rPr>
              <a:t>Finding 2: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A50021"/>
                </a:solidFill>
                <a:latin typeface="Arial" charset="0"/>
              </a:rPr>
              <a:t>Increased knowledge</a:t>
            </a:r>
          </a:p>
        </p:txBody>
      </p:sp>
      <p:sp>
        <p:nvSpPr>
          <p:cNvPr id="15" name="Rectangle 2"/>
          <p:cNvSpPr txBox="1">
            <a:spLocks/>
          </p:cNvSpPr>
          <p:nvPr/>
        </p:nvSpPr>
        <p:spPr bwMode="auto">
          <a:xfrm>
            <a:off x="6400800" y="1600200"/>
            <a:ext cx="274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0">
                <a:latin typeface="Arial" charset="0"/>
              </a:rPr>
              <a:t>Experienced decision makers may not have to think as hard about their decisions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endParaRPr lang="en-US" altLang="en-US" sz="2400" b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altLang="en-US" sz="2400" b="0">
              <a:latin typeface="Arial" charset="0"/>
            </a:endParaRPr>
          </a:p>
        </p:txBody>
      </p:sp>
      <p:sp>
        <p:nvSpPr>
          <p:cNvPr id="7173" name="Rectangle 2"/>
          <p:cNvSpPr txBox="1">
            <a:spLocks/>
          </p:cNvSpPr>
          <p:nvPr/>
        </p:nvSpPr>
        <p:spPr bwMode="auto">
          <a:xfrm>
            <a:off x="-762000" y="5791200"/>
            <a:ext cx="8882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1400" b="0" i="1">
                <a:latin typeface="Arial" charset="0"/>
              </a:rPr>
              <a:t>(figure from Salthouse, Current Directiions in Psychological Science, 2004)</a:t>
            </a:r>
          </a:p>
        </p:txBody>
      </p:sp>
      <p:sp>
        <p:nvSpPr>
          <p:cNvPr id="7174" name="Rectangle 2"/>
          <p:cNvSpPr txBox="1">
            <a:spLocks/>
          </p:cNvSpPr>
          <p:nvPr/>
        </p:nvSpPr>
        <p:spPr bwMode="auto">
          <a:xfrm>
            <a:off x="33338" y="6283325"/>
            <a:ext cx="8882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 b="0">
                <a:latin typeface="Arial" charset="0"/>
              </a:rPr>
              <a:t>See: Bruine de Bruin et al., </a:t>
            </a:r>
            <a:r>
              <a:rPr lang="en-US" altLang="en-US" sz="2000" b="0" i="1">
                <a:latin typeface="Arial" charset="0"/>
              </a:rPr>
              <a:t>Journal of Behavioral Decision Making, </a:t>
            </a:r>
            <a:r>
              <a:rPr lang="en-US" altLang="en-US" sz="2000" b="0">
                <a:latin typeface="Arial" charset="0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Finding 3: </a:t>
            </a:r>
            <a:br>
              <a:rPr lang="en-US" altLang="en-US" sz="4000" b="1" smtClean="0">
                <a:solidFill>
                  <a:srgbClr val="A50021"/>
                </a:solidFill>
                <a:latin typeface="Arial" charset="0"/>
              </a:rPr>
            </a:br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Age-related decline in motivation</a:t>
            </a:r>
          </a:p>
        </p:txBody>
      </p:sp>
      <p:sp>
        <p:nvSpPr>
          <p:cNvPr id="15769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143000"/>
            <a:ext cx="8534400" cy="49831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Arial" charset="0"/>
            </a:endParaRPr>
          </a:p>
          <a:p>
            <a:pPr marL="1009650" lvl="1" indent="-609600">
              <a:buFont typeface="Arial" charset="0"/>
              <a:buNone/>
              <a:defRPr/>
            </a:pPr>
            <a:endParaRPr lang="en-US" sz="3200" dirty="0" smtClean="0">
              <a:latin typeface="Arial" charset="0"/>
            </a:endParaRPr>
          </a:p>
          <a:p>
            <a:pPr marL="609600" indent="-609600">
              <a:defRPr/>
            </a:pPr>
            <a:endParaRPr lang="en-US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sz="3200" dirty="0" smtClean="0">
              <a:latin typeface="Arial" charset="0"/>
            </a:endParaRPr>
          </a:p>
          <a:p>
            <a:pPr marL="990600" lvl="1" indent="-533400">
              <a:buFont typeface="Arial" charset="0"/>
              <a:buNone/>
              <a:defRPr/>
            </a:pPr>
            <a:endParaRPr lang="en-US" sz="3200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sz="3200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sz="3200" dirty="0" smtClean="0">
              <a:latin typeface="Arial" charset="0"/>
            </a:endParaRPr>
          </a:p>
          <a:p>
            <a:pPr marL="609600" indent="-609600">
              <a:defRPr/>
            </a:pPr>
            <a:endParaRPr lang="en-US" dirty="0" smtClean="0">
              <a:latin typeface="Arial" charset="0"/>
            </a:endParaRPr>
          </a:p>
        </p:txBody>
      </p:sp>
      <p:pic>
        <p:nvPicPr>
          <p:cNvPr id="8196" name="Picture 6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6418263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6400800" y="1371600"/>
            <a:ext cx="274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0">
                <a:latin typeface="Arial" charset="0"/>
              </a:rPr>
              <a:t>Older adults with lower numeracy </a:t>
            </a:r>
            <a:r>
              <a:rPr lang="en-US" altLang="en-US" sz="2400" b="0" i="1">
                <a:latin typeface="Arial" charset="0"/>
              </a:rPr>
              <a:t>dislike</a:t>
            </a:r>
            <a:r>
              <a:rPr lang="en-US" altLang="en-US" sz="2400" b="0">
                <a:latin typeface="Arial" charset="0"/>
              </a:rPr>
              <a:t> numbers </a:t>
            </a:r>
          </a:p>
          <a:p>
            <a:pPr>
              <a:lnSpc>
                <a:spcPct val="90000"/>
              </a:lnSpc>
            </a:pPr>
            <a:r>
              <a:rPr lang="en-US" altLang="en-US" sz="2400" b="0">
                <a:latin typeface="Arial" charset="0"/>
              </a:rPr>
              <a:t>But they will put effort into decisions, </a:t>
            </a:r>
            <a:r>
              <a:rPr lang="en-US" altLang="en-US" sz="2400" b="0" i="1">
                <a:latin typeface="Arial" charset="0"/>
              </a:rPr>
              <a:t>if relevant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endParaRPr lang="en-US" altLang="en-US" sz="2400" b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altLang="en-US" sz="2400" b="0">
              <a:latin typeface="Arial" charset="0"/>
            </a:endParaRPr>
          </a:p>
        </p:txBody>
      </p:sp>
      <p:sp>
        <p:nvSpPr>
          <p:cNvPr id="8198" name="Rectangle 2"/>
          <p:cNvSpPr txBox="1">
            <a:spLocks/>
          </p:cNvSpPr>
          <p:nvPr/>
        </p:nvSpPr>
        <p:spPr bwMode="auto">
          <a:xfrm>
            <a:off x="33338" y="6283325"/>
            <a:ext cx="8653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 b="0">
                <a:latin typeface="Arial" charset="0"/>
              </a:rPr>
              <a:t>See: Bruine de Bruin et al., </a:t>
            </a:r>
            <a:r>
              <a:rPr lang="en-US" altLang="en-US" sz="2000" b="0" i="1">
                <a:latin typeface="Arial" charset="0"/>
              </a:rPr>
              <a:t>Medical Decision Making, </a:t>
            </a:r>
            <a:r>
              <a:rPr lang="en-US" altLang="en-US" sz="2000" b="0">
                <a:latin typeface="Arial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Finding 4: </a:t>
            </a:r>
            <a:br>
              <a:rPr lang="en-US" altLang="en-US" sz="4000" b="1" smtClean="0">
                <a:solidFill>
                  <a:srgbClr val="A50021"/>
                </a:solidFill>
                <a:latin typeface="Arial" charset="0"/>
              </a:rPr>
            </a:br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Better emotion regulation</a:t>
            </a:r>
          </a:p>
        </p:txBody>
      </p:sp>
      <p:sp>
        <p:nvSpPr>
          <p:cNvPr id="157699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341438"/>
            <a:ext cx="8610600" cy="4983162"/>
          </a:xfrm>
        </p:spPr>
        <p:txBody>
          <a:bodyPr/>
          <a:lstStyle/>
          <a:p>
            <a:pPr marL="609600" indent="-609600">
              <a:defRPr/>
            </a:pPr>
            <a:r>
              <a:rPr lang="en-US" altLang="en-US" dirty="0" smtClean="0">
                <a:latin typeface="Arial" charset="0"/>
              </a:rPr>
              <a:t>Older adults report better emotional well-being</a:t>
            </a:r>
          </a:p>
          <a:p>
            <a:pPr marL="609600" indent="-609600">
              <a:defRPr/>
            </a:pPr>
            <a:r>
              <a:rPr lang="en-US" altLang="en-US" dirty="0" smtClean="0">
                <a:latin typeface="Arial" charset="0"/>
              </a:rPr>
              <a:t>Older adults are more focused on maintaining positive emotions </a:t>
            </a:r>
          </a:p>
          <a:p>
            <a:pPr marL="609600" indent="-609600">
              <a:defRPr/>
            </a:pPr>
            <a:r>
              <a:rPr lang="en-US" altLang="en-US" dirty="0" smtClean="0">
                <a:latin typeface="Arial" charset="0"/>
              </a:rPr>
              <a:t>Emotion goals affect decision making</a:t>
            </a:r>
          </a:p>
          <a:p>
            <a:pPr marL="0" indent="0" algn="ctr">
              <a:buFont typeface="Arial" charset="0"/>
              <a:buNone/>
              <a:defRPr/>
            </a:pPr>
            <a:endParaRPr lang="en-US" altLang="en-US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buFont typeface="Arial" charset="0"/>
              <a:buNone/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609600" indent="-609600">
              <a:defRPr/>
            </a:pPr>
            <a:endParaRPr lang="en-US" altLang="en-US" dirty="0" smtClean="0">
              <a:latin typeface="Arial" charset="0"/>
            </a:endParaRPr>
          </a:p>
        </p:txBody>
      </p:sp>
      <p:pic>
        <p:nvPicPr>
          <p:cNvPr id="9220" name="Picture 2" descr="https://encrypted-tbn0.gstatic.com/images?q=tbn:ANd9GcQNNv-y8v8QCdKTxr9JCE19i2jt3HkycIUdAG7BtwEJhopy4DRcrOlDLBd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3385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 txBox="1">
            <a:spLocks/>
          </p:cNvSpPr>
          <p:nvPr/>
        </p:nvSpPr>
        <p:spPr bwMode="auto">
          <a:xfrm>
            <a:off x="33338" y="6283325"/>
            <a:ext cx="8653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000" b="0">
                <a:latin typeface="Arial" charset="0"/>
              </a:rPr>
              <a:t>See: Bruine de Bruin et al., </a:t>
            </a:r>
            <a:r>
              <a:rPr lang="en-US" altLang="en-US" sz="2000" b="0" i="1">
                <a:latin typeface="Arial" charset="0"/>
              </a:rPr>
              <a:t>Psychology &amp; Aging, </a:t>
            </a:r>
            <a:r>
              <a:rPr lang="en-US" altLang="en-US" sz="2000" b="0">
                <a:latin typeface="Arial" charset="0"/>
              </a:rPr>
              <a:t>2014,</a:t>
            </a:r>
            <a:r>
              <a:rPr lang="en-US" altLang="en-US" sz="2000" b="0" i="1">
                <a:latin typeface="Arial" charset="0"/>
              </a:rPr>
              <a:t> </a:t>
            </a:r>
            <a:r>
              <a:rPr lang="en-US" altLang="en-US" sz="2000" b="0">
                <a:latin typeface="Arial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Overview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 marL="609600" indent="-6096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Key findings from literature on aging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</a:rPr>
              <a:t>Suggestions for interventions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GB" dirty="0" smtClean="0">
                <a:latin typeface="Arial" charset="0"/>
              </a:rPr>
              <a:t>Take-home </a:t>
            </a:r>
            <a:r>
              <a:rPr lang="en-GB" dirty="0">
                <a:latin typeface="Arial" charset="0"/>
              </a:rPr>
              <a:t>messages</a:t>
            </a:r>
            <a:endParaRPr lang="en-US" dirty="0" smtClean="0">
              <a:latin typeface="Arial" charset="0"/>
            </a:endParaRPr>
          </a:p>
          <a:p>
            <a:pPr marL="1009650" lvl="1" indent="-609600">
              <a:buFont typeface="Arial" charset="0"/>
              <a:buNone/>
              <a:defRPr/>
            </a:pPr>
            <a:endParaRPr lang="en-US" dirty="0" smtClean="0">
              <a:latin typeface="Arial" charset="0"/>
            </a:endParaRPr>
          </a:p>
          <a:p>
            <a:pPr marL="609600" indent="-609600">
              <a:defRPr/>
            </a:pPr>
            <a:endParaRPr lang="en-US" sz="3600" dirty="0" smtClean="0">
              <a:latin typeface="Arial" charset="0"/>
            </a:endParaRPr>
          </a:p>
          <a:p>
            <a:pPr marL="990600" lvl="1" indent="-533400">
              <a:buFont typeface="Arial" charset="0"/>
              <a:buNone/>
              <a:defRPr/>
            </a:pPr>
            <a:endParaRPr lang="en-US" sz="3200" dirty="0" smtClean="0">
              <a:latin typeface="Arial" charset="0"/>
            </a:endParaRPr>
          </a:p>
          <a:p>
            <a:pPr marL="609600" indent="-609600"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057400"/>
            <a:ext cx="7620000" cy="6858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A50021"/>
                </a:solidFill>
                <a:latin typeface="Arial" charset="0"/>
              </a:rPr>
              <a:t>Suggestions for interventions</a:t>
            </a:r>
          </a:p>
        </p:txBody>
      </p:sp>
      <p:sp>
        <p:nvSpPr>
          <p:cNvPr id="157699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066800"/>
            <a:ext cx="8610600" cy="4983163"/>
          </a:xfrm>
        </p:spPr>
        <p:txBody>
          <a:bodyPr/>
          <a:lstStyle/>
          <a:p>
            <a:pPr marL="609600" indent="-609600">
              <a:buFont typeface="+mj-lt"/>
              <a:buAutoNum type="arabicPeriod"/>
              <a:defRPr/>
            </a:pPr>
            <a:r>
              <a:rPr lang="en-US" altLang="en-US" dirty="0" smtClean="0">
                <a:latin typeface="Arial" charset="0"/>
              </a:rPr>
              <a:t>Target cognitive decline</a:t>
            </a:r>
          </a:p>
          <a:p>
            <a:pPr marL="1009650" lvl="1" indent="-609600">
              <a:defRPr/>
            </a:pPr>
            <a:r>
              <a:rPr lang="en-US" altLang="en-US" dirty="0" smtClean="0">
                <a:latin typeface="Arial" charset="0"/>
              </a:rPr>
              <a:t>Train cognitive skills</a:t>
            </a:r>
          </a:p>
          <a:p>
            <a:pPr marL="1009650" lvl="1" indent="-609600">
              <a:defRPr/>
            </a:pPr>
            <a:r>
              <a:rPr lang="en-US" altLang="en-US" dirty="0" smtClean="0">
                <a:latin typeface="Arial" charset="0"/>
              </a:rPr>
              <a:t>Provide decision aids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altLang="en-US" dirty="0" smtClean="0">
                <a:latin typeface="Arial" charset="0"/>
              </a:rPr>
              <a:t>Build on experience</a:t>
            </a:r>
          </a:p>
          <a:p>
            <a:pPr marL="1009650" lvl="1" indent="-609600">
              <a:defRPr/>
            </a:pPr>
            <a:r>
              <a:rPr lang="en-US" altLang="en-US" dirty="0" smtClean="0">
                <a:latin typeface="Arial" charset="0"/>
              </a:rPr>
              <a:t>Build on familiar examples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altLang="en-US" dirty="0" smtClean="0">
                <a:latin typeface="Arial" charset="0"/>
              </a:rPr>
              <a:t>Improve motivation</a:t>
            </a:r>
          </a:p>
          <a:p>
            <a:pPr marL="1009650" lvl="1" indent="-609600">
              <a:defRPr/>
            </a:pPr>
            <a:r>
              <a:rPr lang="en-US" altLang="en-US" dirty="0" smtClean="0">
                <a:latin typeface="Arial" charset="0"/>
              </a:rPr>
              <a:t>Simplify decisions and reduce choice sets</a:t>
            </a:r>
          </a:p>
          <a:p>
            <a:pPr marL="1009650" lvl="1" indent="-609600">
              <a:defRPr/>
            </a:pPr>
            <a:r>
              <a:rPr lang="en-US" altLang="en-US" dirty="0" smtClean="0">
                <a:latin typeface="Arial" charset="0"/>
              </a:rPr>
              <a:t>Increase personal relevance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en-US" altLang="en-US" dirty="0" smtClean="0">
                <a:latin typeface="Arial" charset="0"/>
              </a:rPr>
              <a:t>Build on emotions</a:t>
            </a:r>
          </a:p>
          <a:p>
            <a:pPr marL="1009650" lvl="1" indent="-609600">
              <a:defRPr/>
            </a:pPr>
            <a:r>
              <a:rPr lang="en-US" altLang="en-US" dirty="0" smtClean="0">
                <a:latin typeface="Arial" charset="0"/>
              </a:rPr>
              <a:t>Frame information positively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>
              <a:latin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2400" dirty="0" smtClean="0">
              <a:latin typeface="Arial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altLang="en-US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buFont typeface="Arial" charset="0"/>
              <a:buNone/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990600" lvl="1" indent="-533400">
              <a:defRPr/>
            </a:pPr>
            <a:endParaRPr lang="en-US" altLang="en-US" sz="3200" dirty="0" smtClean="0">
              <a:latin typeface="Arial" charset="0"/>
            </a:endParaRPr>
          </a:p>
          <a:p>
            <a:pPr marL="609600" indent="-609600">
              <a:defRPr/>
            </a:pPr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61811</TotalTime>
  <Words>626</Words>
  <Application>Microsoft Office PowerPoint</Application>
  <PresentationFormat>On-screen Show (4:3)</PresentationFormat>
  <Paragraphs>154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ＭＳ Ｐゴシック</vt:lpstr>
      <vt:lpstr>Office Theme</vt:lpstr>
      <vt:lpstr>Aging and  decision-making competence</vt:lpstr>
      <vt:lpstr>Aging</vt:lpstr>
      <vt:lpstr>Overview</vt:lpstr>
      <vt:lpstr>Finding 1:  Cognitive decline</vt:lpstr>
      <vt:lpstr>PowerPoint Presentation</vt:lpstr>
      <vt:lpstr>Finding 3:  Age-related decline in motivation</vt:lpstr>
      <vt:lpstr>Finding 4:  Better emotion regulation</vt:lpstr>
      <vt:lpstr>Overview</vt:lpstr>
      <vt:lpstr>Suggestions for interventions</vt:lpstr>
      <vt:lpstr>PowerPoint Presentation</vt:lpstr>
      <vt:lpstr>PowerPoint Presentation</vt:lpstr>
      <vt:lpstr>PowerPoint Presentation</vt:lpstr>
      <vt:lpstr>PowerPoint Presentation</vt:lpstr>
      <vt:lpstr>Overview</vt:lpstr>
      <vt:lpstr>Take-home messages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Perceptions of CCS</dc:title>
  <dc:creator>Lauren Fleishman</dc:creator>
  <cp:lastModifiedBy>Brucker, Joseph</cp:lastModifiedBy>
  <cp:revision>918</cp:revision>
  <cp:lastPrinted>2016-03-16T17:57:23Z</cp:lastPrinted>
  <dcterms:created xsi:type="dcterms:W3CDTF">2008-06-28T13:22:32Z</dcterms:created>
  <dcterms:modified xsi:type="dcterms:W3CDTF">2016-05-04T22:56:30Z</dcterms:modified>
</cp:coreProperties>
</file>